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8" r:id="rId2"/>
    <p:sldId id="343" r:id="rId3"/>
    <p:sldId id="332" r:id="rId4"/>
    <p:sldId id="344" r:id="rId5"/>
    <p:sldId id="300" r:id="rId6"/>
    <p:sldId id="326" r:id="rId7"/>
    <p:sldId id="304" r:id="rId8"/>
    <p:sldId id="305" r:id="rId9"/>
    <p:sldId id="335" r:id="rId10"/>
    <p:sldId id="336" r:id="rId11"/>
    <p:sldId id="308" r:id="rId12"/>
    <p:sldId id="309" r:id="rId13"/>
    <p:sldId id="312" r:id="rId14"/>
    <p:sldId id="313" r:id="rId15"/>
    <p:sldId id="325" r:id="rId16"/>
    <p:sldId id="315" r:id="rId17"/>
    <p:sldId id="345" r:id="rId18"/>
    <p:sldId id="346" r:id="rId19"/>
    <p:sldId id="314" r:id="rId20"/>
    <p:sldId id="339" r:id="rId21"/>
    <p:sldId id="317" r:id="rId22"/>
    <p:sldId id="340" r:id="rId23"/>
    <p:sldId id="347" r:id="rId24"/>
    <p:sldId id="320" r:id="rId25"/>
    <p:sldId id="327" r:id="rId26"/>
    <p:sldId id="321" r:id="rId27"/>
    <p:sldId id="322" r:id="rId28"/>
    <p:sldId id="328" r:id="rId29"/>
    <p:sldId id="323" r:id="rId30"/>
    <p:sldId id="324" r:id="rId31"/>
    <p:sldId id="348" r:id="rId32"/>
    <p:sldId id="263" r:id="rId33"/>
  </p:sldIdLst>
  <p:sldSz cx="12192000" cy="6858000"/>
  <p:notesSz cx="9928225"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0F4C"/>
    <a:srgbClr val="BFBFBF"/>
    <a:srgbClr val="F2F2F2"/>
    <a:srgbClr val="DED5CC"/>
    <a:srgbClr val="EAEFF7"/>
    <a:srgbClr val="60676E"/>
    <a:srgbClr val="888A8C"/>
    <a:srgbClr val="887663"/>
    <a:srgbClr val="F0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1115" autoAdjust="0"/>
  </p:normalViewPr>
  <p:slideViewPr>
    <p:cSldViewPr snapToGrid="0">
      <p:cViewPr varScale="1">
        <p:scale>
          <a:sx n="91" d="100"/>
          <a:sy n="91" d="100"/>
        </p:scale>
        <p:origin x="3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5623698" y="1"/>
            <a:ext cx="4302231" cy="341064"/>
          </a:xfrm>
          <a:prstGeom prst="rect">
            <a:avLst/>
          </a:prstGeom>
        </p:spPr>
        <p:txBody>
          <a:bodyPr vert="horz" lIns="91440" tIns="45720" rIns="91440" bIns="45720" rtlCol="0"/>
          <a:lstStyle>
            <a:lvl1pPr algn="r">
              <a:defRPr sz="1200"/>
            </a:lvl1pPr>
          </a:lstStyle>
          <a:p>
            <a:fld id="{F867E127-DD0D-408F-9D8E-E497C7BB5967}" type="datetimeFigureOut">
              <a:rPr lang="nl-NL" smtClean="0"/>
              <a:pPr/>
              <a:t>6-7-2018</a:t>
            </a:fld>
            <a:endParaRPr lang="nl-NL"/>
          </a:p>
        </p:txBody>
      </p:sp>
      <p:sp>
        <p:nvSpPr>
          <p:cNvPr id="4" name="Footer Placeholder 3"/>
          <p:cNvSpPr>
            <a:spLocks noGrp="1"/>
          </p:cNvSpPr>
          <p:nvPr>
            <p:ph type="ftr" sz="quarter" idx="2"/>
          </p:nvPr>
        </p:nvSpPr>
        <p:spPr>
          <a:xfrm>
            <a:off x="1" y="6456612"/>
            <a:ext cx="4302231" cy="341063"/>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5623698" y="6456612"/>
            <a:ext cx="4302231" cy="341063"/>
          </a:xfrm>
          <a:prstGeom prst="rect">
            <a:avLst/>
          </a:prstGeom>
        </p:spPr>
        <p:txBody>
          <a:bodyPr vert="horz" lIns="91440" tIns="45720" rIns="91440" bIns="45720" rtlCol="0" anchor="b"/>
          <a:lstStyle>
            <a:lvl1pPr algn="r">
              <a:defRPr sz="1200"/>
            </a:lvl1pPr>
          </a:lstStyle>
          <a:p>
            <a:fld id="{6B3C75F4-599B-408D-A5E1-A2AE03603603}" type="slidenum">
              <a:rPr lang="nl-NL" smtClean="0"/>
              <a:pPr/>
              <a:t>‹nr.›</a:t>
            </a:fld>
            <a:endParaRPr lang="nl-NL"/>
          </a:p>
        </p:txBody>
      </p:sp>
    </p:spTree>
    <p:extLst>
      <p:ext uri="{BB962C8B-B14F-4D97-AF65-F5344CB8AC3E}">
        <p14:creationId xmlns:p14="http://schemas.microsoft.com/office/powerpoint/2010/main" val="1684855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5623698" y="1"/>
            <a:ext cx="4302231" cy="341064"/>
          </a:xfrm>
          <a:prstGeom prst="rect">
            <a:avLst/>
          </a:prstGeom>
        </p:spPr>
        <p:txBody>
          <a:bodyPr vert="horz" lIns="91440" tIns="45720" rIns="91440" bIns="45720" rtlCol="0"/>
          <a:lstStyle>
            <a:lvl1pPr algn="r">
              <a:defRPr sz="1200"/>
            </a:lvl1pPr>
          </a:lstStyle>
          <a:p>
            <a:fld id="{E61B4DEF-0BA8-4EDB-A5A0-6E753330E06B}" type="datetimeFigureOut">
              <a:rPr lang="nl-NL" smtClean="0"/>
              <a:pPr/>
              <a:t>6-7-2018</a:t>
            </a:fld>
            <a:endParaRPr lang="nl-NL"/>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5623698" y="6456612"/>
            <a:ext cx="4302231" cy="341063"/>
          </a:xfrm>
          <a:prstGeom prst="rect">
            <a:avLst/>
          </a:prstGeom>
        </p:spPr>
        <p:txBody>
          <a:bodyPr vert="horz" lIns="91440" tIns="45720" rIns="91440" bIns="45720" rtlCol="0" anchor="b"/>
          <a:lstStyle>
            <a:lvl1pPr algn="r">
              <a:defRPr sz="1200"/>
            </a:lvl1pPr>
          </a:lstStyle>
          <a:p>
            <a:fld id="{B823B285-B8C5-4493-8505-06433DF75BD8}" type="slidenum">
              <a:rPr lang="nl-NL" smtClean="0"/>
              <a:pPr/>
              <a:t>‹nr.›</a:t>
            </a:fld>
            <a:endParaRPr lang="nl-NL"/>
          </a:p>
        </p:txBody>
      </p:sp>
    </p:spTree>
    <p:extLst>
      <p:ext uri="{BB962C8B-B14F-4D97-AF65-F5344CB8AC3E}">
        <p14:creationId xmlns:p14="http://schemas.microsoft.com/office/powerpoint/2010/main" val="120003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http://www.online-stopwatch.com/countdown-clock/full-screen/</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a:t>
            </a:fld>
            <a:endParaRPr lang="nl-NL"/>
          </a:p>
        </p:txBody>
      </p:sp>
    </p:spTree>
    <p:extLst>
      <p:ext uri="{BB962C8B-B14F-4D97-AF65-F5344CB8AC3E}">
        <p14:creationId xmlns:p14="http://schemas.microsoft.com/office/powerpoint/2010/main" val="257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10</a:t>
            </a:fld>
            <a:endParaRPr lang="nl-NL"/>
          </a:p>
        </p:txBody>
      </p:sp>
    </p:spTree>
    <p:extLst>
      <p:ext uri="{BB962C8B-B14F-4D97-AF65-F5344CB8AC3E}">
        <p14:creationId xmlns:p14="http://schemas.microsoft.com/office/powerpoint/2010/main" val="98456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De samenstelling van deze drie- of viertallen wordt gedaan op basis van achtergrond. Dat wil zeggen: lectoren zoeken lectoren op, docenten </a:t>
            </a:r>
            <a:r>
              <a:rPr lang="nl-NL" dirty="0" err="1"/>
              <a:t>docenten</a:t>
            </a:r>
            <a:r>
              <a:rPr lang="nl-NL" dirty="0"/>
              <a:t>, </a:t>
            </a:r>
            <a:r>
              <a:rPr lang="nl-NL" dirty="0" err="1"/>
              <a:t>etcetera</a:t>
            </a:r>
            <a:r>
              <a:rPr lang="nl-NL" dirty="0"/>
              <a:t>.</a:t>
            </a:r>
          </a:p>
          <a:p>
            <a:pPr algn="l"/>
            <a:endParaRPr lang="nl-NL" dirty="0"/>
          </a:p>
          <a:p>
            <a:pPr algn="l"/>
            <a:r>
              <a:rPr lang="nl-NL" dirty="0"/>
              <a:t>Per cluster wordt een ‘Formulier Opportunity Score’ aangemaakt. Vooraf kan er al een Exceldocument worden aangemaakt dat uit enkel dit soort formulieren (sheets) bestaat.</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11</a:t>
            </a:fld>
            <a:endParaRPr lang="nl-NL"/>
          </a:p>
        </p:txBody>
      </p:sp>
    </p:spTree>
    <p:extLst>
      <p:ext uri="{BB962C8B-B14F-4D97-AF65-F5344CB8AC3E}">
        <p14:creationId xmlns:p14="http://schemas.microsoft.com/office/powerpoint/2010/main" val="53102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Als één van de groepen een cluster noemt dat door de ander niet wordt erkend, dan wordt deze toch meegenomen naar de volgende rondes.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12</a:t>
            </a:fld>
            <a:endParaRPr lang="nl-NL"/>
          </a:p>
        </p:txBody>
      </p:sp>
    </p:spTree>
    <p:extLst>
      <p:ext uri="{BB962C8B-B14F-4D97-AF65-F5344CB8AC3E}">
        <p14:creationId xmlns:p14="http://schemas.microsoft.com/office/powerpoint/2010/main" val="362563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Gebruik voor beiden een score van 1 (helemaal niet belangrijk), 2 (niet erg belangrijk), 3 (redelijk belangrijk), 4 (zeer belangrijk) of 5 (uitermate belangrijk).</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13</a:t>
            </a:fld>
            <a:endParaRPr lang="nl-NL"/>
          </a:p>
        </p:txBody>
      </p:sp>
    </p:spTree>
    <p:extLst>
      <p:ext uri="{BB962C8B-B14F-4D97-AF65-F5344CB8AC3E}">
        <p14:creationId xmlns:p14="http://schemas.microsoft.com/office/powerpoint/2010/main" val="83966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Kernvraag:</a:t>
            </a:r>
          </a:p>
          <a:p>
            <a:r>
              <a:rPr lang="nl-NL" sz="1200" kern="1200" dirty="0">
                <a:solidFill>
                  <a:schemeClr val="tx1"/>
                </a:solidFill>
                <a:effectLst/>
                <a:latin typeface="+mn-lt"/>
                <a:ea typeface="+mn-ea"/>
                <a:cs typeface="+mn-cs"/>
              </a:rPr>
              <a:t>Welke resultaten die juist gewenst zijn blijven onbediend?</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14</a:t>
            </a:fld>
            <a:endParaRPr lang="nl-NL"/>
          </a:p>
        </p:txBody>
      </p:sp>
    </p:spTree>
    <p:extLst>
      <p:ext uri="{BB962C8B-B14F-4D97-AF65-F5344CB8AC3E}">
        <p14:creationId xmlns:p14="http://schemas.microsoft.com/office/powerpoint/2010/main" val="256457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Kernvraag:</a:t>
            </a:r>
          </a:p>
          <a:p>
            <a:r>
              <a:rPr lang="nl-NL" sz="1200" kern="1200" dirty="0">
                <a:solidFill>
                  <a:schemeClr val="tx1"/>
                </a:solidFill>
                <a:effectLst/>
                <a:latin typeface="+mn-lt"/>
                <a:ea typeface="+mn-ea"/>
                <a:cs typeface="+mn-cs"/>
              </a:rPr>
              <a:t>Welke resultaten die juist gewenst zijn blijven onbediend?</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15</a:t>
            </a:fld>
            <a:endParaRPr lang="nl-NL"/>
          </a:p>
        </p:txBody>
      </p:sp>
    </p:spTree>
    <p:extLst>
      <p:ext uri="{BB962C8B-B14F-4D97-AF65-F5344CB8AC3E}">
        <p14:creationId xmlns:p14="http://schemas.microsoft.com/office/powerpoint/2010/main" val="279209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Dit kan worden gedaan met behulp van het ‘Opportunity </a:t>
            </a:r>
            <a:r>
              <a:rPr lang="nl-NL" dirty="0" err="1"/>
              <a:t>Overview</a:t>
            </a:r>
            <a:r>
              <a:rPr lang="nl-NL" dirty="0"/>
              <a:t>’. De woordvoerder heeft in de pauze tijd om een toelichting van maximaal drie minuten voor te bereiden.</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16</a:t>
            </a:fld>
            <a:endParaRPr lang="nl-NL"/>
          </a:p>
        </p:txBody>
      </p:sp>
    </p:spTree>
    <p:extLst>
      <p:ext uri="{BB962C8B-B14F-4D97-AF65-F5344CB8AC3E}">
        <p14:creationId xmlns:p14="http://schemas.microsoft.com/office/powerpoint/2010/main" val="124566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17</a:t>
            </a:fld>
            <a:endParaRPr lang="nl-NL"/>
          </a:p>
        </p:txBody>
      </p:sp>
    </p:spTree>
    <p:extLst>
      <p:ext uri="{BB962C8B-B14F-4D97-AF65-F5344CB8AC3E}">
        <p14:creationId xmlns:p14="http://schemas.microsoft.com/office/powerpoint/2010/main" val="201569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Deel 2 is plenair.</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18</a:t>
            </a:fld>
            <a:endParaRPr lang="nl-NL"/>
          </a:p>
        </p:txBody>
      </p:sp>
    </p:spTree>
    <p:extLst>
      <p:ext uri="{BB962C8B-B14F-4D97-AF65-F5344CB8AC3E}">
        <p14:creationId xmlns:p14="http://schemas.microsoft.com/office/powerpoint/2010/main" val="153038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Opnieuw post-</a:t>
            </a:r>
            <a:r>
              <a:rPr lang="nl-NL" dirty="0" err="1"/>
              <a:t>its</a:t>
            </a:r>
            <a:r>
              <a:rPr lang="nl-NL" dirty="0"/>
              <a:t> met de kleur die overeenstemt met de achtergrond van de deelnemer.</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19</a:t>
            </a:fld>
            <a:endParaRPr lang="nl-NL"/>
          </a:p>
        </p:txBody>
      </p:sp>
    </p:spTree>
    <p:extLst>
      <p:ext uri="{BB962C8B-B14F-4D97-AF65-F5344CB8AC3E}">
        <p14:creationId xmlns:p14="http://schemas.microsoft.com/office/powerpoint/2010/main" val="282746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Deel</a:t>
            </a:r>
            <a:r>
              <a:rPr lang="nl-NL" sz="1200" kern="1200" baseline="0" dirty="0">
                <a:solidFill>
                  <a:schemeClr val="tx1"/>
                </a:solidFill>
                <a:effectLst/>
                <a:latin typeface="+mn-lt"/>
                <a:ea typeface="+mn-ea"/>
                <a:cs typeface="+mn-cs"/>
              </a:rPr>
              <a:t> 1 </a:t>
            </a:r>
            <a:r>
              <a:rPr lang="nl-NL" sz="1200" kern="1200" dirty="0">
                <a:solidFill>
                  <a:schemeClr val="tx1"/>
                </a:solidFill>
                <a:effectLst/>
                <a:latin typeface="+mn-lt"/>
                <a:ea typeface="+mn-ea"/>
                <a:cs typeface="+mn-cs"/>
              </a:rPr>
              <a:t>bestaat uit twee groepen: (1A) </a:t>
            </a:r>
            <a:r>
              <a:rPr lang="nl-NL" sz="1200" kern="1200" dirty="0" err="1">
                <a:solidFill>
                  <a:schemeClr val="tx1"/>
                </a:solidFill>
                <a:effectLst/>
                <a:latin typeface="+mn-lt"/>
                <a:ea typeface="+mn-ea"/>
                <a:cs typeface="+mn-cs"/>
              </a:rPr>
              <a:t>mkb</a:t>
            </a:r>
            <a:r>
              <a:rPr lang="nl-NL" sz="1200" kern="1200" dirty="0">
                <a:solidFill>
                  <a:schemeClr val="tx1"/>
                </a:solidFill>
                <a:effectLst/>
                <a:latin typeface="+mn-lt"/>
                <a:ea typeface="+mn-ea"/>
                <a:cs typeface="+mn-cs"/>
              </a:rPr>
              <a:t>-ondernemers en/of vertegenwoordigers van het </a:t>
            </a:r>
            <a:r>
              <a:rPr lang="nl-NL" sz="1200" kern="1200" dirty="0" err="1">
                <a:solidFill>
                  <a:schemeClr val="tx1"/>
                </a:solidFill>
                <a:effectLst/>
                <a:latin typeface="+mn-lt"/>
                <a:ea typeface="+mn-ea"/>
                <a:cs typeface="+mn-cs"/>
              </a:rPr>
              <a:t>mkb</a:t>
            </a:r>
            <a:r>
              <a:rPr lang="nl-NL" sz="1200" kern="1200" dirty="0">
                <a:solidFill>
                  <a:schemeClr val="tx1"/>
                </a:solidFill>
                <a:effectLst/>
                <a:latin typeface="+mn-lt"/>
                <a:ea typeface="+mn-ea"/>
                <a:cs typeface="+mn-cs"/>
              </a:rPr>
              <a:t> en (1B) medewerkers van hogescholen (lectoren en hoofddocenten of docentonderzoekers).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Deel 2 is plenair.</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Deel 3 bestaat uit drie tot vijf groepen (afhankelijk van het aantal deelnemers), namelijk groep 3A tot en met 3C, 3D of 3E.</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a:t>
            </a:fld>
            <a:endParaRPr lang="nl-NL"/>
          </a:p>
        </p:txBody>
      </p:sp>
    </p:spTree>
    <p:extLst>
      <p:ext uri="{BB962C8B-B14F-4D97-AF65-F5344CB8AC3E}">
        <p14:creationId xmlns:p14="http://schemas.microsoft.com/office/powerpoint/2010/main" val="3249363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20</a:t>
            </a:fld>
            <a:endParaRPr lang="nl-NL"/>
          </a:p>
        </p:txBody>
      </p:sp>
    </p:spTree>
    <p:extLst>
      <p:ext uri="{BB962C8B-B14F-4D97-AF65-F5344CB8AC3E}">
        <p14:creationId xmlns:p14="http://schemas.microsoft.com/office/powerpoint/2010/main" val="3866008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21</a:t>
            </a:fld>
            <a:endParaRPr lang="nl-NL"/>
          </a:p>
        </p:txBody>
      </p:sp>
    </p:spTree>
    <p:extLst>
      <p:ext uri="{BB962C8B-B14F-4D97-AF65-F5344CB8AC3E}">
        <p14:creationId xmlns:p14="http://schemas.microsoft.com/office/powerpoint/2010/main" val="369826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22</a:t>
            </a:fld>
            <a:endParaRPr lang="nl-NL"/>
          </a:p>
        </p:txBody>
      </p:sp>
    </p:spTree>
    <p:extLst>
      <p:ext uri="{BB962C8B-B14F-4D97-AF65-F5344CB8AC3E}">
        <p14:creationId xmlns:p14="http://schemas.microsoft.com/office/powerpoint/2010/main" val="567087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Deel 3 bestaat uit drie tot vijf groepen (afhankelijk van het aantal deelnemers), namelijk groep 3A tot en met 3C, 3D of 3E.</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23</a:t>
            </a:fld>
            <a:endParaRPr lang="nl-NL"/>
          </a:p>
        </p:txBody>
      </p:sp>
    </p:spTree>
    <p:extLst>
      <p:ext uri="{BB962C8B-B14F-4D97-AF65-F5344CB8AC3E}">
        <p14:creationId xmlns:p14="http://schemas.microsoft.com/office/powerpoint/2010/main" val="978156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‘Desired Outcomes’ (</a:t>
            </a:r>
            <a:r>
              <a:rPr lang="en-US" dirty="0" err="1"/>
              <a:t>Ulwick</a:t>
            </a:r>
            <a:r>
              <a:rPr lang="en-US" dirty="0"/>
              <a:t>, A.W. (2005). </a:t>
            </a:r>
            <a:r>
              <a:rPr lang="en-US" i="1" dirty="0"/>
              <a:t>What Customers Want: Using Outcome–Driven Innovation to Create Breakthrough Products and Services.</a:t>
            </a:r>
            <a:r>
              <a:rPr lang="en-US" dirty="0"/>
              <a:t> </a:t>
            </a:r>
            <a:r>
              <a:rPr lang="nl-NL" dirty="0" err="1"/>
              <a:t>McGrawhill</a:t>
            </a:r>
            <a:r>
              <a:rPr lang="nl-NL" dirty="0"/>
              <a:t>).</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24</a:t>
            </a:fld>
            <a:endParaRPr lang="nl-NL"/>
          </a:p>
        </p:txBody>
      </p:sp>
    </p:spTree>
    <p:extLst>
      <p:ext uri="{BB962C8B-B14F-4D97-AF65-F5344CB8AC3E}">
        <p14:creationId xmlns:p14="http://schemas.microsoft.com/office/powerpoint/2010/main" val="202411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25</a:t>
            </a:fld>
            <a:endParaRPr lang="nl-NL"/>
          </a:p>
        </p:txBody>
      </p:sp>
    </p:spTree>
    <p:extLst>
      <p:ext uri="{BB962C8B-B14F-4D97-AF65-F5344CB8AC3E}">
        <p14:creationId xmlns:p14="http://schemas.microsoft.com/office/powerpoint/2010/main" val="2171454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‘Desired Outcomes’ (</a:t>
            </a:r>
            <a:r>
              <a:rPr lang="en-US" dirty="0" err="1"/>
              <a:t>Ulwick</a:t>
            </a:r>
            <a:r>
              <a:rPr lang="en-US" dirty="0"/>
              <a:t>, A.W. (2005). </a:t>
            </a:r>
            <a:r>
              <a:rPr lang="en-US" i="1" dirty="0"/>
              <a:t>What Customers Want: Using Outcome–Driven Innovation to Create Breakthrough Products and Services.</a:t>
            </a:r>
            <a:r>
              <a:rPr lang="en-US" dirty="0"/>
              <a:t> </a:t>
            </a:r>
            <a:r>
              <a:rPr lang="nl-NL" dirty="0" err="1"/>
              <a:t>McGrawhill</a:t>
            </a:r>
            <a:r>
              <a:rPr lang="nl-NL" dirty="0"/>
              <a:t>).</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26</a:t>
            </a:fld>
            <a:endParaRPr lang="nl-NL"/>
          </a:p>
        </p:txBody>
      </p:sp>
    </p:spTree>
    <p:extLst>
      <p:ext uri="{BB962C8B-B14F-4D97-AF65-F5344CB8AC3E}">
        <p14:creationId xmlns:p14="http://schemas.microsoft.com/office/powerpoint/2010/main" val="512050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Iemand die werkzaam is in het hbo zoekt iemand uit het hbo en iemand die werkzaam is in het </a:t>
            </a:r>
            <a:r>
              <a:rPr lang="nl-NL" dirty="0" err="1"/>
              <a:t>mkb</a:t>
            </a:r>
            <a:r>
              <a:rPr lang="nl-NL" dirty="0"/>
              <a:t> zoekt iemand uit het </a:t>
            </a:r>
            <a:r>
              <a:rPr lang="nl-NL" dirty="0" err="1"/>
              <a:t>mkb</a:t>
            </a:r>
            <a:r>
              <a:rPr lang="nl-NL" dirty="0"/>
              <a:t> op.</a:t>
            </a:r>
          </a:p>
          <a:p>
            <a:endParaRPr lang="nl-NL" dirty="0"/>
          </a:p>
          <a:p>
            <a:r>
              <a:rPr lang="nl-NL" dirty="0"/>
              <a:t>Maak gebruik van een score van 1 (helemaal niet voldaan), 2 (niet erg voldaan), 3 (redelijk voldaan), 4 (zeer voldaan) of 5 (uitermate voldaan).</a:t>
            </a:r>
          </a:p>
          <a:p>
            <a:endParaRPr lang="nl-NL" dirty="0"/>
          </a:p>
          <a:p>
            <a:r>
              <a:rPr lang="nl-NL" dirty="0"/>
              <a:t>Voor medewerkers uit het hbo die van het hbo en voor </a:t>
            </a:r>
            <a:r>
              <a:rPr lang="nl-NL" dirty="0" err="1"/>
              <a:t>mkb</a:t>
            </a:r>
            <a:r>
              <a:rPr lang="nl-NL" dirty="0"/>
              <a:t>-ondernemers die van het </a:t>
            </a:r>
            <a:r>
              <a:rPr lang="nl-NL" dirty="0" err="1"/>
              <a:t>mkb</a:t>
            </a:r>
            <a:r>
              <a:rPr lang="nl-NL" dirty="0"/>
              <a:t>.</a:t>
            </a:r>
          </a:p>
          <a:p>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Mocht iemand de samenwerkingsvorm niet kennen en dus geen score kunnen toekennen, dan moet hij of zij deze open laten.</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27</a:t>
            </a:fld>
            <a:endParaRPr lang="nl-NL"/>
          </a:p>
        </p:txBody>
      </p:sp>
    </p:spTree>
    <p:extLst>
      <p:ext uri="{BB962C8B-B14F-4D97-AF65-F5344CB8AC3E}">
        <p14:creationId xmlns:p14="http://schemas.microsoft.com/office/powerpoint/2010/main" val="3232606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28</a:t>
            </a:fld>
            <a:endParaRPr lang="nl-NL"/>
          </a:p>
        </p:txBody>
      </p:sp>
    </p:spTree>
    <p:extLst>
      <p:ext uri="{BB962C8B-B14F-4D97-AF65-F5344CB8AC3E}">
        <p14:creationId xmlns:p14="http://schemas.microsoft.com/office/powerpoint/2010/main" val="1597214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29</a:t>
            </a:fld>
            <a:endParaRPr lang="nl-NL"/>
          </a:p>
        </p:txBody>
      </p:sp>
    </p:spTree>
    <p:extLst>
      <p:ext uri="{BB962C8B-B14F-4D97-AF65-F5344CB8AC3E}">
        <p14:creationId xmlns:p14="http://schemas.microsoft.com/office/powerpoint/2010/main" val="229868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moment om even stilstaan bij de opzet van de workshop aan de hand van het Value </a:t>
            </a:r>
            <a:r>
              <a:rPr lang="nl-NL" sz="1200" kern="1200" dirty="0" err="1">
                <a:solidFill>
                  <a:schemeClr val="tx1"/>
                </a:solidFill>
                <a:effectLst/>
                <a:latin typeface="+mn-lt"/>
                <a:ea typeface="+mn-ea"/>
                <a:cs typeface="+mn-cs"/>
              </a:rPr>
              <a:t>Proposition</a:t>
            </a:r>
            <a:r>
              <a:rPr lang="nl-NL" sz="1200" kern="1200" dirty="0">
                <a:solidFill>
                  <a:schemeClr val="tx1"/>
                </a:solidFill>
                <a:effectLst/>
                <a:latin typeface="+mn-lt"/>
                <a:ea typeface="+mn-ea"/>
                <a:cs typeface="+mn-cs"/>
              </a:rPr>
              <a:t> Canvas,</a:t>
            </a:r>
            <a:r>
              <a:rPr lang="nl-NL" sz="1200" kern="1200" baseline="0" dirty="0">
                <a:solidFill>
                  <a:schemeClr val="tx1"/>
                </a:solidFill>
                <a:effectLst/>
                <a:latin typeface="+mn-lt"/>
                <a:ea typeface="+mn-ea"/>
                <a:cs typeface="+mn-cs"/>
              </a:rPr>
              <a:t> </a:t>
            </a:r>
            <a:r>
              <a:rPr lang="nl-NL" sz="1200" i="1" kern="1200" baseline="0" dirty="0">
                <a:solidFill>
                  <a:schemeClr val="tx1"/>
                </a:solidFill>
                <a:effectLst/>
                <a:latin typeface="+mn-lt"/>
                <a:ea typeface="+mn-ea"/>
                <a:cs typeface="+mn-cs"/>
              </a:rPr>
              <a:t>“</a:t>
            </a:r>
            <a:r>
              <a:rPr lang="nl-NL" sz="1200" i="1" kern="1200" dirty="0">
                <a:solidFill>
                  <a:schemeClr val="tx1"/>
                </a:solidFill>
                <a:effectLst/>
                <a:latin typeface="+mn-lt"/>
                <a:ea typeface="+mn-ea"/>
                <a:cs typeface="+mn-cs"/>
              </a:rPr>
              <a:t>met rechts het probleem bij de klant en links de oplossing voor de klant. We hebben twee klantgroepen (hbo en </a:t>
            </a:r>
            <a:r>
              <a:rPr lang="nl-NL" sz="1200" i="1" kern="1200" dirty="0" err="1">
                <a:solidFill>
                  <a:schemeClr val="tx1"/>
                </a:solidFill>
                <a:effectLst/>
                <a:latin typeface="+mn-lt"/>
                <a:ea typeface="+mn-ea"/>
                <a:cs typeface="+mn-cs"/>
              </a:rPr>
              <a:t>mkb</a:t>
            </a:r>
            <a:r>
              <a:rPr lang="nl-NL" sz="1200" i="1" kern="1200" dirty="0">
                <a:solidFill>
                  <a:schemeClr val="tx1"/>
                </a:solidFill>
                <a:effectLst/>
                <a:latin typeface="+mn-lt"/>
                <a:ea typeface="+mn-ea"/>
                <a:cs typeface="+mn-cs"/>
              </a:rPr>
              <a:t>) en willen derhalve in ronde 1 stilstaan bij het probleem bezien vanuit de twee klantgroepen en in ronde 3 het gezamenlijk met elkaar beoordelen van bestaande oplossingen en indien mogelijk verkennen van nieuwe </a:t>
            </a:r>
            <a:r>
              <a:rPr lang="nl-NL" sz="1200" i="1" kern="1200" dirty="0" smtClean="0">
                <a:solidFill>
                  <a:schemeClr val="tx1"/>
                </a:solidFill>
                <a:effectLst/>
                <a:latin typeface="+mn-lt"/>
                <a:ea typeface="+mn-ea"/>
                <a:cs typeface="+mn-cs"/>
              </a:rPr>
              <a:t>oplossingen.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Samengevat</a:t>
            </a:r>
            <a:r>
              <a:rPr lang="nl-NL"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kern="1200" dirty="0">
                <a:solidFill>
                  <a:schemeClr val="tx1"/>
                </a:solidFill>
                <a:effectLst/>
                <a:latin typeface="+mn-lt"/>
                <a:ea typeface="+mn-ea"/>
                <a:cs typeface="+mn-cs"/>
              </a:rPr>
              <a:t>Ronde 0 het introduceren van de individuele deelnemers en de “</a:t>
            </a:r>
            <a:r>
              <a:rPr lang="nl-NL" sz="1200" i="1" kern="1200" dirty="0" err="1">
                <a:solidFill>
                  <a:schemeClr val="tx1"/>
                </a:solidFill>
                <a:effectLst/>
                <a:latin typeface="+mn-lt"/>
                <a:ea typeface="+mn-ea"/>
                <a:cs typeface="+mn-cs"/>
              </a:rPr>
              <a:t>why</a:t>
            </a:r>
            <a:r>
              <a:rPr lang="nl-NL" sz="1200" i="1" kern="1200" dirty="0">
                <a:solidFill>
                  <a:schemeClr val="tx1"/>
                </a:solidFill>
                <a:effectLst/>
                <a:latin typeface="+mn-lt"/>
                <a:ea typeface="+mn-ea"/>
                <a:cs typeface="+mn-cs"/>
              </a:rPr>
              <a:t>” voor deelname aan de workshop. Hier kan elke deelnemer zijn verhaal kwijt.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kern="1200" dirty="0">
                <a:solidFill>
                  <a:schemeClr val="tx1"/>
                </a:solidFill>
                <a:effectLst/>
                <a:latin typeface="+mn-lt"/>
                <a:ea typeface="+mn-ea"/>
                <a:cs typeface="+mn-cs"/>
              </a:rPr>
              <a:t>Ronde 1 het verkennen van het probleem: pijnpunt.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kern="1200" dirty="0">
                <a:solidFill>
                  <a:schemeClr val="tx1"/>
                </a:solidFill>
                <a:effectLst/>
                <a:latin typeface="+mn-lt"/>
                <a:ea typeface="+mn-ea"/>
                <a:cs typeface="+mn-cs"/>
              </a:rPr>
              <a:t>Ronde 2 het uitwisselen van bevindingen m.b.t. het probleem vanuit het MKB en het HBO perspectief.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kern="1200" dirty="0">
                <a:solidFill>
                  <a:schemeClr val="tx1"/>
                </a:solidFill>
                <a:effectLst/>
                <a:latin typeface="+mn-lt"/>
                <a:ea typeface="+mn-ea"/>
                <a:cs typeface="+mn-cs"/>
              </a:rPr>
              <a:t>Ronde 3 het beoordelen van bestaande oplossingen (best </a:t>
            </a:r>
            <a:r>
              <a:rPr lang="nl-NL" sz="1200" i="1" kern="1200" dirty="0" err="1">
                <a:solidFill>
                  <a:schemeClr val="tx1"/>
                </a:solidFill>
                <a:effectLst/>
                <a:latin typeface="+mn-lt"/>
                <a:ea typeface="+mn-ea"/>
                <a:cs typeface="+mn-cs"/>
              </a:rPr>
              <a:t>practices</a:t>
            </a:r>
            <a:r>
              <a:rPr lang="nl-NL"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kern="1200" dirty="0">
                <a:solidFill>
                  <a:schemeClr val="tx1"/>
                </a:solidFill>
                <a:effectLst/>
                <a:latin typeface="+mn-lt"/>
                <a:ea typeface="+mn-ea"/>
                <a:cs typeface="+mn-cs"/>
              </a:rPr>
              <a:t>Ronde 4 het bedenken van nieuwe out-of-</a:t>
            </a:r>
            <a:r>
              <a:rPr lang="nl-NL" sz="1200" i="1" kern="1200" dirty="0" err="1">
                <a:solidFill>
                  <a:schemeClr val="tx1"/>
                </a:solidFill>
                <a:effectLst/>
                <a:latin typeface="+mn-lt"/>
                <a:ea typeface="+mn-ea"/>
                <a:cs typeface="+mn-cs"/>
              </a:rPr>
              <a:t>the</a:t>
            </a:r>
            <a:r>
              <a:rPr lang="nl-NL" sz="1200" i="1" kern="1200" dirty="0">
                <a:solidFill>
                  <a:schemeClr val="tx1"/>
                </a:solidFill>
                <a:effectLst/>
                <a:latin typeface="+mn-lt"/>
                <a:ea typeface="+mn-ea"/>
                <a:cs typeface="+mn-cs"/>
              </a:rPr>
              <a:t> box oplossingen.”</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3</a:t>
            </a:fld>
            <a:endParaRPr lang="nl-NL"/>
          </a:p>
        </p:txBody>
      </p:sp>
    </p:spTree>
    <p:extLst>
      <p:ext uri="{BB962C8B-B14F-4D97-AF65-F5344CB8AC3E}">
        <p14:creationId xmlns:p14="http://schemas.microsoft.com/office/powerpoint/2010/main" val="2101416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30</a:t>
            </a:fld>
            <a:endParaRPr lang="nl-NL"/>
          </a:p>
        </p:txBody>
      </p:sp>
    </p:spTree>
    <p:extLst>
      <p:ext uri="{BB962C8B-B14F-4D97-AF65-F5344CB8AC3E}">
        <p14:creationId xmlns:p14="http://schemas.microsoft.com/office/powerpoint/2010/main" val="3037433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Dan zijn we toegekomen aan de afronding van de bijeenkomst.</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31</a:t>
            </a:fld>
            <a:endParaRPr lang="nl-NL"/>
          </a:p>
        </p:txBody>
      </p:sp>
    </p:spTree>
    <p:extLst>
      <p:ext uri="{BB962C8B-B14F-4D97-AF65-F5344CB8AC3E}">
        <p14:creationId xmlns:p14="http://schemas.microsoft.com/office/powerpoint/2010/main" val="2582687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823B285-B8C5-4493-8505-06433DF75BD8}" type="slidenum">
              <a:rPr lang="nl-NL" smtClean="0"/>
              <a:pPr/>
              <a:t>32</a:t>
            </a:fld>
            <a:endParaRPr lang="nl-NL"/>
          </a:p>
        </p:txBody>
      </p:sp>
    </p:spTree>
    <p:extLst>
      <p:ext uri="{BB962C8B-B14F-4D97-AF65-F5344CB8AC3E}">
        <p14:creationId xmlns:p14="http://schemas.microsoft.com/office/powerpoint/2010/main" val="142145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Deel</a:t>
            </a:r>
            <a:r>
              <a:rPr lang="nl-NL" sz="1200" kern="1200" baseline="0" dirty="0">
                <a:solidFill>
                  <a:schemeClr val="tx1"/>
                </a:solidFill>
                <a:effectLst/>
                <a:latin typeface="+mn-lt"/>
                <a:ea typeface="+mn-ea"/>
                <a:cs typeface="+mn-cs"/>
              </a:rPr>
              <a:t> 1 </a:t>
            </a:r>
            <a:r>
              <a:rPr lang="nl-NL" sz="1200" kern="1200" dirty="0">
                <a:solidFill>
                  <a:schemeClr val="tx1"/>
                </a:solidFill>
                <a:effectLst/>
                <a:latin typeface="+mn-lt"/>
                <a:ea typeface="+mn-ea"/>
                <a:cs typeface="+mn-cs"/>
              </a:rPr>
              <a:t>bestaat uit twee groepen: (1A) </a:t>
            </a:r>
            <a:r>
              <a:rPr lang="nl-NL" sz="1200" kern="1200" dirty="0" err="1">
                <a:solidFill>
                  <a:schemeClr val="tx1"/>
                </a:solidFill>
                <a:effectLst/>
                <a:latin typeface="+mn-lt"/>
                <a:ea typeface="+mn-ea"/>
                <a:cs typeface="+mn-cs"/>
              </a:rPr>
              <a:t>mkb</a:t>
            </a:r>
            <a:r>
              <a:rPr lang="nl-NL" sz="1200" kern="1200" dirty="0">
                <a:solidFill>
                  <a:schemeClr val="tx1"/>
                </a:solidFill>
                <a:effectLst/>
                <a:latin typeface="+mn-lt"/>
                <a:ea typeface="+mn-ea"/>
                <a:cs typeface="+mn-cs"/>
              </a:rPr>
              <a:t>-ondernemers en/of vertegenwoordigers van het </a:t>
            </a:r>
            <a:r>
              <a:rPr lang="nl-NL" sz="1200" kern="1200" dirty="0" err="1">
                <a:solidFill>
                  <a:schemeClr val="tx1"/>
                </a:solidFill>
                <a:effectLst/>
                <a:latin typeface="+mn-lt"/>
                <a:ea typeface="+mn-ea"/>
                <a:cs typeface="+mn-cs"/>
              </a:rPr>
              <a:t>mkb</a:t>
            </a:r>
            <a:r>
              <a:rPr lang="nl-NL" sz="1200" kern="1200" dirty="0">
                <a:solidFill>
                  <a:schemeClr val="tx1"/>
                </a:solidFill>
                <a:effectLst/>
                <a:latin typeface="+mn-lt"/>
                <a:ea typeface="+mn-ea"/>
                <a:cs typeface="+mn-cs"/>
              </a:rPr>
              <a:t> en (1B) medewerkers van hogescholen (lectoren en hoofddocenten of docentonderzoekers).</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4</a:t>
            </a:fld>
            <a:endParaRPr lang="nl-NL"/>
          </a:p>
        </p:txBody>
      </p:sp>
    </p:spTree>
    <p:extLst>
      <p:ext uri="{BB962C8B-B14F-4D97-AF65-F5344CB8AC3E}">
        <p14:creationId xmlns:p14="http://schemas.microsoft.com/office/powerpoint/2010/main" val="261495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5</a:t>
            </a:fld>
            <a:endParaRPr lang="nl-NL"/>
          </a:p>
        </p:txBody>
      </p:sp>
    </p:spTree>
    <p:extLst>
      <p:ext uri="{BB962C8B-B14F-4D97-AF65-F5344CB8AC3E}">
        <p14:creationId xmlns:p14="http://schemas.microsoft.com/office/powerpoint/2010/main" val="89815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Post-</a:t>
            </a:r>
            <a:r>
              <a:rPr lang="nl-NL" sz="1200" kern="1200" dirty="0" err="1">
                <a:solidFill>
                  <a:schemeClr val="tx1"/>
                </a:solidFill>
                <a:effectLst/>
                <a:latin typeface="+mn-lt"/>
                <a:ea typeface="+mn-ea"/>
                <a:cs typeface="+mn-cs"/>
              </a:rPr>
              <a:t>its</a:t>
            </a:r>
            <a:r>
              <a:rPr lang="nl-NL" sz="1200" kern="1200" baseline="0" dirty="0">
                <a:solidFill>
                  <a:schemeClr val="tx1"/>
                </a:solidFill>
                <a:effectLst/>
                <a:latin typeface="+mn-lt"/>
                <a:ea typeface="+mn-ea"/>
                <a:cs typeface="+mn-cs"/>
              </a:rPr>
              <a:t> m</a:t>
            </a:r>
            <a:r>
              <a:rPr lang="nl-NL" sz="1200" kern="1200" dirty="0">
                <a:solidFill>
                  <a:schemeClr val="tx1"/>
                </a:solidFill>
                <a:effectLst/>
                <a:latin typeface="+mn-lt"/>
                <a:ea typeface="+mn-ea"/>
                <a:cs typeface="+mn-cs"/>
              </a:rPr>
              <a:t>et de kleur die overeenstemt met de achtergrond van de deelnemer.</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6</a:t>
            </a:fld>
            <a:endParaRPr lang="nl-NL"/>
          </a:p>
        </p:txBody>
      </p:sp>
    </p:spTree>
    <p:extLst>
      <p:ext uri="{BB962C8B-B14F-4D97-AF65-F5344CB8AC3E}">
        <p14:creationId xmlns:p14="http://schemas.microsoft.com/office/powerpoint/2010/main" val="128446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7</a:t>
            </a:fld>
            <a:endParaRPr lang="nl-NL"/>
          </a:p>
        </p:txBody>
      </p:sp>
    </p:spTree>
    <p:extLst>
      <p:ext uri="{BB962C8B-B14F-4D97-AF65-F5344CB8AC3E}">
        <p14:creationId xmlns:p14="http://schemas.microsoft.com/office/powerpoint/2010/main" val="193745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u="sng" kern="1200" dirty="0">
                <a:solidFill>
                  <a:schemeClr val="tx1"/>
                </a:solidFill>
                <a:effectLst/>
                <a:latin typeface="+mn-lt"/>
                <a:ea typeface="+mn-ea"/>
                <a:cs typeface="+mn-cs"/>
              </a:rPr>
              <a:t>Hulpvragen: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Wat is het dat je door middel van deze samenwerking gedaan zou willen krijgen?</a:t>
            </a:r>
          </a:p>
          <a:p>
            <a:pPr lvl="0"/>
            <a:endParaRPr lang="nl-NL" sz="1200" b="1" kern="1200" dirty="0">
              <a:solidFill>
                <a:schemeClr val="tx1"/>
              </a:solidFill>
              <a:effectLst/>
              <a:latin typeface="+mn-lt"/>
              <a:ea typeface="+mn-ea"/>
              <a:cs typeface="+mn-cs"/>
            </a:endParaRPr>
          </a:p>
          <a:p>
            <a:pPr lvl="0"/>
            <a:r>
              <a:rPr lang="nl-NL" sz="1200" b="1" kern="1200" dirty="0">
                <a:solidFill>
                  <a:schemeClr val="tx1"/>
                </a:solidFill>
                <a:effectLst/>
                <a:latin typeface="+mn-lt"/>
                <a:ea typeface="+mn-ea"/>
                <a:cs typeface="+mn-cs"/>
              </a:rPr>
              <a:t>Jobs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Welke taken of activiteiten probeer je hiermee voor elkaar te krijgen?</a:t>
            </a:r>
          </a:p>
          <a:p>
            <a:r>
              <a:rPr lang="nl-NL" sz="1200" kern="1200" dirty="0">
                <a:solidFill>
                  <a:schemeClr val="tx1"/>
                </a:solidFill>
                <a:effectLst/>
                <a:latin typeface="+mn-lt"/>
                <a:ea typeface="+mn-ea"/>
                <a:cs typeface="+mn-cs"/>
              </a:rPr>
              <a:t>- Functioneel?</a:t>
            </a:r>
          </a:p>
          <a:p>
            <a:r>
              <a:rPr lang="nl-NL" sz="1200" kern="1200" dirty="0">
                <a:solidFill>
                  <a:schemeClr val="tx1"/>
                </a:solidFill>
                <a:effectLst/>
                <a:latin typeface="+mn-lt"/>
                <a:ea typeface="+mn-ea"/>
                <a:cs typeface="+mn-cs"/>
              </a:rPr>
              <a:t>- Sociaal?</a:t>
            </a:r>
          </a:p>
          <a:p>
            <a:r>
              <a:rPr lang="nl-NL" sz="1200" kern="1200" dirty="0">
                <a:solidFill>
                  <a:schemeClr val="tx1"/>
                </a:solidFill>
                <a:effectLst/>
                <a:latin typeface="+mn-lt"/>
                <a:ea typeface="+mn-ea"/>
                <a:cs typeface="+mn-cs"/>
              </a:rPr>
              <a:t>- Emotioneel?</a:t>
            </a:r>
          </a:p>
          <a:p>
            <a:r>
              <a:rPr lang="nl-NL" sz="1200" kern="1200" dirty="0">
                <a:solidFill>
                  <a:schemeClr val="tx1"/>
                </a:solidFill>
                <a:effectLst/>
                <a:latin typeface="+mn-lt"/>
                <a:ea typeface="+mn-ea"/>
                <a:cs typeface="+mn-cs"/>
              </a:rPr>
              <a:t>Oftewel: wat is het doel dat je hiermee zou willen bereiken?</a:t>
            </a:r>
          </a:p>
          <a:p>
            <a:endParaRPr lang="nl-NL" sz="1200" b="1" kern="1200" dirty="0">
              <a:solidFill>
                <a:schemeClr val="tx1"/>
              </a:solidFill>
              <a:effectLst/>
              <a:latin typeface="+mn-lt"/>
              <a:ea typeface="+mn-ea"/>
              <a:cs typeface="+mn-cs"/>
            </a:endParaRPr>
          </a:p>
          <a:p>
            <a:r>
              <a:rPr lang="nl-NL" sz="1200" b="1" kern="1200" dirty="0" err="1">
                <a:solidFill>
                  <a:schemeClr val="tx1"/>
                </a:solidFill>
                <a:effectLst/>
                <a:latin typeface="+mn-lt"/>
                <a:ea typeface="+mn-ea"/>
                <a:cs typeface="+mn-cs"/>
              </a:rPr>
              <a:t>Outcomes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Waaraan / aan de hand waarvan stel je vast dat dit doel is bereikt?</a:t>
            </a:r>
          </a:p>
          <a:p>
            <a:r>
              <a:rPr lang="nl-NL" sz="1200" kern="1200" dirty="0">
                <a:solidFill>
                  <a:schemeClr val="tx1"/>
                </a:solidFill>
                <a:effectLst/>
                <a:latin typeface="+mn-lt"/>
                <a:ea typeface="+mn-ea"/>
                <a:cs typeface="+mn-cs"/>
              </a:rPr>
              <a:t>Wat is het resultaat dat je dan precies hebt bereikt?</a:t>
            </a:r>
          </a:p>
          <a:p>
            <a:endParaRPr lang="nl-NL" sz="1200" b="1" kern="1200" dirty="0">
              <a:solidFill>
                <a:schemeClr val="tx1"/>
              </a:solidFill>
              <a:effectLst/>
              <a:latin typeface="+mn-lt"/>
              <a:ea typeface="+mn-ea"/>
              <a:cs typeface="+mn-cs"/>
            </a:endParaRPr>
          </a:p>
          <a:p>
            <a:r>
              <a:rPr lang="nl-NL" sz="1200" b="1" kern="1200" dirty="0" err="1">
                <a:solidFill>
                  <a:schemeClr val="tx1"/>
                </a:solidFill>
                <a:effectLst/>
                <a:latin typeface="+mn-lt"/>
                <a:ea typeface="+mn-ea"/>
                <a:cs typeface="+mn-cs"/>
              </a:rPr>
              <a:t>Constraints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Wat weerhoud je ervan om dit doel te bereiken?</a:t>
            </a:r>
          </a:p>
          <a:p>
            <a:r>
              <a:rPr lang="nl-NL" sz="1200" kern="1200" dirty="0">
                <a:solidFill>
                  <a:schemeClr val="tx1"/>
                </a:solidFill>
                <a:effectLst/>
                <a:latin typeface="+mn-lt"/>
                <a:ea typeface="+mn-ea"/>
                <a:cs typeface="+mn-cs"/>
              </a:rPr>
              <a:t>Welke beperkingen zijn er?</a:t>
            </a: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8</a:t>
            </a:fld>
            <a:endParaRPr lang="nl-NL"/>
          </a:p>
        </p:txBody>
      </p:sp>
    </p:spTree>
    <p:extLst>
      <p:ext uri="{BB962C8B-B14F-4D97-AF65-F5344CB8AC3E}">
        <p14:creationId xmlns:p14="http://schemas.microsoft.com/office/powerpoint/2010/main" val="419166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823B285-B8C5-4493-8505-06433DF75BD8}" type="slidenum">
              <a:rPr lang="nl-NL" smtClean="0"/>
              <a:pPr/>
              <a:t>9</a:t>
            </a:fld>
            <a:endParaRPr lang="nl-NL"/>
          </a:p>
        </p:txBody>
      </p:sp>
    </p:spTree>
    <p:extLst>
      <p:ext uri="{BB962C8B-B14F-4D97-AF65-F5344CB8AC3E}">
        <p14:creationId xmlns:p14="http://schemas.microsoft.com/office/powerpoint/2010/main" val="246870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2ED4A55-4F8B-48A7-96B7-10D61B87323B}" type="datetimeFigureOut">
              <a:rPr lang="nl-NL" smtClean="0"/>
              <a:pPr/>
              <a:t>6-7-2018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338270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2ED4A55-4F8B-48A7-96B7-10D61B87323B}" type="datetimeFigureOut">
              <a:rPr lang="nl-NL" smtClean="0"/>
              <a:pPr/>
              <a:t>6-7-2018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424438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2ED4A55-4F8B-48A7-96B7-10D61B87323B}" type="datetimeFigureOut">
              <a:rPr lang="nl-NL" smtClean="0"/>
              <a:pPr/>
              <a:t>6-7-2018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10400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2ED4A55-4F8B-48A7-96B7-10D61B87323B}" type="datetimeFigureOut">
              <a:rPr lang="nl-NL" smtClean="0"/>
              <a:pPr/>
              <a:t>6-7-2018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170819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D4A55-4F8B-48A7-96B7-10D61B87323B}" type="datetimeFigureOut">
              <a:rPr lang="nl-NL" smtClean="0"/>
              <a:pPr/>
              <a:t>6-7-2018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2470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2ED4A55-4F8B-48A7-96B7-10D61B87323B}" type="datetimeFigureOut">
              <a:rPr lang="nl-NL" smtClean="0"/>
              <a:pPr/>
              <a:t>6-7-2018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243453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2ED4A55-4F8B-48A7-96B7-10D61B87323B}" type="datetimeFigureOut">
              <a:rPr lang="nl-NL" smtClean="0"/>
              <a:pPr/>
              <a:t>6-7-2018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409191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2ED4A55-4F8B-48A7-96B7-10D61B87323B}" type="datetimeFigureOut">
              <a:rPr lang="nl-NL" smtClean="0"/>
              <a:pPr/>
              <a:t>6-7-2018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170150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D4A55-4F8B-48A7-96B7-10D61B87323B}" type="datetimeFigureOut">
              <a:rPr lang="nl-NL" smtClean="0"/>
              <a:pPr/>
              <a:t>6-7-2018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260117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D4A55-4F8B-48A7-96B7-10D61B87323B}" type="datetimeFigureOut">
              <a:rPr lang="nl-NL" smtClean="0"/>
              <a:pPr/>
              <a:t>6-7-2018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26422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D4A55-4F8B-48A7-96B7-10D61B87323B}" type="datetimeFigureOut">
              <a:rPr lang="nl-NL" smtClean="0"/>
              <a:pPr/>
              <a:t>6-7-2018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6B7BD7-2CE1-4D1D-931F-07C526BB054B}" type="slidenum">
              <a:rPr lang="nl-NL" smtClean="0"/>
              <a:pPr/>
              <a:t>‹nr.›</a:t>
            </a:fld>
            <a:endParaRPr lang="nl-NL"/>
          </a:p>
        </p:txBody>
      </p:sp>
    </p:spTree>
    <p:extLst>
      <p:ext uri="{BB962C8B-B14F-4D97-AF65-F5344CB8AC3E}">
        <p14:creationId xmlns:p14="http://schemas.microsoft.com/office/powerpoint/2010/main" val="166096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D4A55-4F8B-48A7-96B7-10D61B87323B}" type="datetimeFigureOut">
              <a:rPr lang="nl-NL" smtClean="0"/>
              <a:pPr/>
              <a:t>6-7-2018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B7BD7-2CE1-4D1D-931F-07C526BB054B}" type="slidenum">
              <a:rPr lang="nl-NL" smtClean="0"/>
              <a:pPr/>
              <a:t>‹nr.›</a:t>
            </a:fld>
            <a:endParaRPr lang="nl-NL"/>
          </a:p>
        </p:txBody>
      </p:sp>
    </p:spTree>
    <p:extLst>
      <p:ext uri="{BB962C8B-B14F-4D97-AF65-F5344CB8AC3E}">
        <p14:creationId xmlns:p14="http://schemas.microsoft.com/office/powerpoint/2010/main" val="29197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w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7.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7.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fbeeldingsresultaat voor economische za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2810" y="3558450"/>
            <a:ext cx="3058931" cy="117217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ep 19"/>
          <p:cNvGrpSpPr/>
          <p:nvPr/>
        </p:nvGrpSpPr>
        <p:grpSpPr>
          <a:xfrm>
            <a:off x="4599084" y="-740"/>
            <a:ext cx="5683250" cy="3429462"/>
            <a:chOff x="4599084" y="-740"/>
            <a:chExt cx="5683250" cy="3429462"/>
          </a:xfrm>
        </p:grpSpPr>
        <p:grpSp>
          <p:nvGrpSpPr>
            <p:cNvPr id="19" name="Groep 18"/>
            <p:cNvGrpSpPr/>
            <p:nvPr/>
          </p:nvGrpSpPr>
          <p:grpSpPr>
            <a:xfrm>
              <a:off x="4599084" y="-740"/>
              <a:ext cx="5683250" cy="3429462"/>
              <a:chOff x="4599084" y="-740"/>
              <a:chExt cx="5683250" cy="3429462"/>
            </a:xfrm>
          </p:grpSpPr>
          <p:pic>
            <p:nvPicPr>
              <p:cNvPr id="9" name="Afbeelding 2"/>
              <p:cNvPicPr/>
              <p:nvPr/>
            </p:nvPicPr>
            <p:blipFill rotWithShape="1">
              <a:blip r:embed="rId4">
                <a:extLst>
                  <a:ext uri="{28A0092B-C50C-407E-A947-70E740481C1C}">
                    <a14:useLocalDpi xmlns:a14="http://schemas.microsoft.com/office/drawing/2010/main" val="0"/>
                  </a:ext>
                </a:extLst>
              </a:blip>
              <a:srcRect b="14842"/>
              <a:stretch/>
            </p:blipFill>
            <p:spPr bwMode="auto">
              <a:xfrm>
                <a:off x="4599084" y="-740"/>
                <a:ext cx="5683250" cy="3429462"/>
              </a:xfrm>
              <a:prstGeom prst="rect">
                <a:avLst/>
              </a:prstGeom>
              <a:noFill/>
            </p:spPr>
          </p:pic>
          <p:sp>
            <p:nvSpPr>
              <p:cNvPr id="18" name="Rechthoek 17"/>
              <p:cNvSpPr/>
              <p:nvPr/>
            </p:nvSpPr>
            <p:spPr>
              <a:xfrm>
                <a:off x="4740166" y="2070538"/>
                <a:ext cx="1429406"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p:cNvPicPr>
                <a:picLocks noChangeAspect="1"/>
              </p:cNvPicPr>
              <p:nvPr/>
            </p:nvPicPr>
            <p:blipFill rotWithShape="1">
              <a:blip r:embed="rId5" cstate="print">
                <a:extLst>
                  <a:ext uri="{28A0092B-C50C-407E-A947-70E740481C1C}">
                    <a14:useLocalDpi xmlns:a14="http://schemas.microsoft.com/office/drawing/2010/main" val="0"/>
                  </a:ext>
                </a:extLst>
              </a:blip>
              <a:srcRect t="24107" b="24204"/>
              <a:stretch/>
            </p:blipFill>
            <p:spPr>
              <a:xfrm>
                <a:off x="4740166" y="2264981"/>
                <a:ext cx="1464019" cy="378368"/>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2564" y="546539"/>
              <a:ext cx="1555323" cy="555472"/>
            </a:xfrm>
            <a:prstGeom prst="rect">
              <a:avLst/>
            </a:prstGeom>
          </p:spPr>
        </p:pic>
      </p:grpSp>
      <p:pic>
        <p:nvPicPr>
          <p:cNvPr id="12" name="Afbeelding 11"/>
          <p:cNvPicPr>
            <a:picLocks noChangeAspect="1"/>
          </p:cNvPicPr>
          <p:nvPr/>
        </p:nvPicPr>
        <p:blipFill rotWithShape="1">
          <a:blip r:embed="rId7">
            <a:extLst>
              <a:ext uri="{28A0092B-C50C-407E-A947-70E740481C1C}">
                <a14:useLocalDpi xmlns:a14="http://schemas.microsoft.com/office/drawing/2010/main" val="0"/>
              </a:ext>
            </a:extLst>
          </a:blip>
          <a:srcRect b="29607"/>
          <a:stretch/>
        </p:blipFill>
        <p:spPr>
          <a:xfrm>
            <a:off x="0" y="20486"/>
            <a:ext cx="12192000" cy="4829878"/>
          </a:xfrm>
          <a:prstGeom prst="rect">
            <a:avLst/>
          </a:prstGeom>
        </p:spPr>
      </p:pic>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75880"/>
            <a:ext cx="12192000" cy="6841964"/>
          </a:xfrm>
          <a:prstGeom prst="rect">
            <a:avLst/>
          </a:prstGeom>
        </p:spPr>
      </p:pic>
      <p:pic>
        <p:nvPicPr>
          <p:cNvPr id="6" name="Afbeelding 5"/>
          <p:cNvPicPr>
            <a:picLocks noChangeAspect="1"/>
          </p:cNvPicPr>
          <p:nvPr/>
        </p:nvPicPr>
        <p:blipFill>
          <a:blip r:embed="rId9"/>
          <a:stretch>
            <a:fillRect/>
          </a:stretch>
        </p:blipFill>
        <p:spPr>
          <a:xfrm>
            <a:off x="10832841" y="5568820"/>
            <a:ext cx="1095375" cy="1066800"/>
          </a:xfrm>
          <a:prstGeom prst="rect">
            <a:avLst/>
          </a:prstGeom>
        </p:spPr>
      </p:pic>
      <p:sp>
        <p:nvSpPr>
          <p:cNvPr id="2" name="Titel 1"/>
          <p:cNvSpPr>
            <a:spLocks noGrp="1"/>
          </p:cNvSpPr>
          <p:nvPr>
            <p:ph type="ctrTitle"/>
          </p:nvPr>
        </p:nvSpPr>
        <p:spPr>
          <a:xfrm>
            <a:off x="1138334" y="4850364"/>
            <a:ext cx="9144000" cy="830423"/>
          </a:xfrm>
        </p:spPr>
        <p:txBody>
          <a:bodyPr>
            <a:noAutofit/>
          </a:bodyPr>
          <a:lstStyle/>
          <a:p>
            <a:pPr algn="l"/>
            <a:r>
              <a:rPr lang="nl-NL"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Workshop</a:t>
            </a:r>
          </a:p>
        </p:txBody>
      </p:sp>
      <p:sp>
        <p:nvSpPr>
          <p:cNvPr id="3" name="Ondertitel 2"/>
          <p:cNvSpPr>
            <a:spLocks noGrp="1"/>
          </p:cNvSpPr>
          <p:nvPr>
            <p:ph type="subTitle" idx="1"/>
          </p:nvPr>
        </p:nvSpPr>
        <p:spPr>
          <a:xfrm>
            <a:off x="1138334" y="5671456"/>
            <a:ext cx="9144000" cy="877468"/>
          </a:xfrm>
        </p:spPr>
        <p:txBody>
          <a:bodyPr>
            <a:normAutofit/>
          </a:bodyPr>
          <a:lstStyle/>
          <a:p>
            <a:pPr algn="l"/>
            <a:r>
              <a:rPr lang="nl-NL" dirty="0">
                <a:latin typeface="Open Sans Light" panose="020B0306030504020204" pitchFamily="34" charset="0"/>
                <a:ea typeface="Open Sans Light" panose="020B0306030504020204" pitchFamily="34" charset="0"/>
                <a:cs typeface="Open Sans Light" panose="020B0306030504020204" pitchFamily="34" charset="0"/>
              </a:rPr>
              <a:t>Innovatiekracht hbo en </a:t>
            </a:r>
            <a:r>
              <a:rPr lang="nl-NL" dirty="0" err="1">
                <a:latin typeface="Open Sans Light" panose="020B0306030504020204" pitchFamily="34" charset="0"/>
                <a:ea typeface="Open Sans Light" panose="020B0306030504020204" pitchFamily="34" charset="0"/>
                <a:cs typeface="Open Sans Light" panose="020B0306030504020204" pitchFamily="34" charset="0"/>
              </a:rPr>
              <a:t>mkb</a:t>
            </a:r>
            <a:endParaRPr lang="nl-NL" dirty="0">
              <a:latin typeface="Open Sans Light" panose="020B0306030504020204" pitchFamily="34" charset="0"/>
              <a:ea typeface="Open Sans Light" panose="020B0306030504020204" pitchFamily="34" charset="0"/>
              <a:cs typeface="Open Sans Light" panose="020B0306030504020204" pitchFamily="34" charset="0"/>
            </a:endParaRPr>
          </a:p>
          <a:p>
            <a:pPr algn="l"/>
            <a:r>
              <a:rPr lang="nl-NL" sz="1850" dirty="0">
                <a:solidFill>
                  <a:srgbClr val="D30F4C"/>
                </a:solidFill>
                <a:latin typeface="Open Sans Light" panose="020B0306030504020204" pitchFamily="34" charset="0"/>
                <a:ea typeface="Open Sans Light" panose="020B0306030504020204" pitchFamily="34" charset="0"/>
                <a:cs typeface="Open Sans Light" panose="020B0306030504020204" pitchFamily="34" charset="0"/>
              </a:rPr>
              <a:t>Samen sterker staan</a:t>
            </a:r>
          </a:p>
        </p:txBody>
      </p:sp>
      <p:sp>
        <p:nvSpPr>
          <p:cNvPr id="4" name="Rechthoek 3"/>
          <p:cNvSpPr/>
          <p:nvPr/>
        </p:nvSpPr>
        <p:spPr>
          <a:xfrm>
            <a:off x="908180" y="4744617"/>
            <a:ext cx="146179" cy="1371600"/>
          </a:xfrm>
          <a:prstGeom prst="rect">
            <a:avLst/>
          </a:prstGeom>
          <a:solidFill>
            <a:srgbClr val="D30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ndertitel 2"/>
          <p:cNvSpPr txBox="1">
            <a:spLocks/>
          </p:cNvSpPr>
          <p:nvPr/>
        </p:nvSpPr>
        <p:spPr>
          <a:xfrm>
            <a:off x="6329265" y="5748826"/>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6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600" b="1" dirty="0">
                <a:latin typeface="Open Sans Light" panose="020B0306030504020204" pitchFamily="34" charset="0"/>
                <a:ea typeface="Open Sans Light" panose="020B0306030504020204" pitchFamily="34" charset="0"/>
                <a:cs typeface="Open Sans Light" panose="020B0306030504020204" pitchFamily="34" charset="0"/>
              </a:rPr>
            </a:br>
            <a:r>
              <a:rPr lang="nl-NL" sz="16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600" b="1" dirty="0">
                <a:latin typeface="Open Sans Light" panose="020B0306030504020204" pitchFamily="34" charset="0"/>
                <a:ea typeface="Open Sans Light" panose="020B0306030504020204" pitchFamily="34" charset="0"/>
                <a:cs typeface="Open Sans Light" panose="020B0306030504020204" pitchFamily="34" charset="0"/>
              </a:rPr>
            </a:br>
            <a:r>
              <a:rPr lang="nl-NL" sz="16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6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Afbeelding 1">
            <a:extLst>
              <a:ext uri="{FF2B5EF4-FFF2-40B4-BE49-F238E27FC236}">
                <a16:creationId xmlns:a16="http://schemas.microsoft.com/office/drawing/2014/main" id="{39C8FE2A-4390-4816-8D0A-C989CF84B769}"/>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781214" y="5430417"/>
            <a:ext cx="1577340" cy="1374775"/>
          </a:xfrm>
          <a:prstGeom prst="rect">
            <a:avLst/>
          </a:prstGeom>
          <a:noFill/>
          <a:ln>
            <a:noFill/>
          </a:ln>
        </p:spPr>
      </p:pic>
    </p:spTree>
    <p:extLst>
      <p:ext uri="{BB962C8B-B14F-4D97-AF65-F5344CB8AC3E}">
        <p14:creationId xmlns:p14="http://schemas.microsoft.com/office/powerpoint/2010/main" val="1992325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r>
              <a:rPr lang="nl-NL" dirty="0"/>
              <a:t>Voorbeeld hbo:</a:t>
            </a:r>
          </a:p>
          <a:p>
            <a:pPr algn="l"/>
            <a:endParaRPr lang="nl-NL" dirty="0"/>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Afbeelding 3">
            <a:extLst>
              <a:ext uri="{FF2B5EF4-FFF2-40B4-BE49-F238E27FC236}">
                <a16:creationId xmlns:a16="http://schemas.microsoft.com/office/drawing/2014/main" id="{20E5DCB7-4034-4EC3-804E-0F291974CF75}"/>
              </a:ext>
            </a:extLst>
          </p:cNvPr>
          <p:cNvPicPr>
            <a:picLocks noChangeAspect="1"/>
          </p:cNvPicPr>
          <p:nvPr/>
        </p:nvPicPr>
        <p:blipFill>
          <a:blip r:embed="rId5"/>
          <a:stretch>
            <a:fillRect/>
          </a:stretch>
        </p:blipFill>
        <p:spPr>
          <a:xfrm>
            <a:off x="788602" y="2957943"/>
            <a:ext cx="6118098" cy="3664458"/>
          </a:xfrm>
          <a:prstGeom prst="rect">
            <a:avLst/>
          </a:prstGeom>
        </p:spPr>
      </p:pic>
    </p:spTree>
    <p:extLst>
      <p:ext uri="{BB962C8B-B14F-4D97-AF65-F5344CB8AC3E}">
        <p14:creationId xmlns:p14="http://schemas.microsoft.com/office/powerpoint/2010/main" val="1988333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2 - Opdracht (in drie- of viertallen</a:t>
            </a:r>
            <a:r>
              <a:rPr lang="nl-NL" dirty="0"/>
              <a:t> </a:t>
            </a:r>
            <a:r>
              <a:rPr lang="nl-NL" b="1" i="1" dirty="0"/>
              <a:t>):</a:t>
            </a:r>
          </a:p>
          <a:p>
            <a:pPr algn="l"/>
            <a:r>
              <a:rPr lang="nl-NL" dirty="0"/>
              <a:t>15 minuten</a:t>
            </a:r>
          </a:p>
          <a:p>
            <a:pPr algn="l"/>
            <a:r>
              <a:rPr lang="nl-NL" dirty="0"/>
              <a:t>Licht elke post-</a:t>
            </a:r>
            <a:r>
              <a:rPr lang="nl-NL" dirty="0" err="1"/>
              <a:t>it</a:t>
            </a:r>
            <a:r>
              <a:rPr lang="nl-NL" dirty="0"/>
              <a:t> kort toe (zonder hierover in discussie te gaan) en plak deze op de flip-over aan de muur. Probeer gezamenlijk alle post-</a:t>
            </a:r>
            <a:r>
              <a:rPr lang="nl-NL" dirty="0" err="1"/>
              <a:t>its</a:t>
            </a:r>
            <a:r>
              <a:rPr lang="nl-NL" dirty="0"/>
              <a:t> te clusteren en voorzie elk cluster van een korte, pakkende naam. </a:t>
            </a:r>
          </a:p>
          <a:p>
            <a:pPr algn="l"/>
            <a:r>
              <a:rPr lang="nl-NL" dirty="0"/>
              <a:t> </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6396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3 - Opdracht (met de hele groep):</a:t>
            </a:r>
          </a:p>
          <a:p>
            <a:pPr algn="l"/>
            <a:r>
              <a:rPr lang="nl-NL" dirty="0"/>
              <a:t>20 minuten</a:t>
            </a:r>
          </a:p>
          <a:p>
            <a:pPr algn="l"/>
            <a:r>
              <a:rPr lang="nl-NL" dirty="0"/>
              <a:t>Eén van elk drie- of viertal vat de uitkomsten van de vorige ronde kort samen. Bespreek kort wat opvalt, welke verschillen er zijn en welke overeenkomsten kunnen er worden vastgesteld.</a:t>
            </a:r>
          </a:p>
          <a:p>
            <a:pPr algn="l"/>
            <a:r>
              <a:rPr lang="nl-NL" dirty="0"/>
              <a:t>Mochten er twee clusters overeenkomen, dan wordt het meest complete cluster aangehouden en worden de post-</a:t>
            </a:r>
            <a:r>
              <a:rPr lang="nl-NL" dirty="0" err="1"/>
              <a:t>its</a:t>
            </a:r>
            <a:r>
              <a:rPr lang="nl-NL" dirty="0"/>
              <a:t> van het andere cluster naar deze overgeheveld (mits deze iets toevoegen).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0064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4 - Opdracht (individueel):</a:t>
            </a:r>
          </a:p>
          <a:p>
            <a:pPr algn="l"/>
            <a:r>
              <a:rPr lang="nl-NL" dirty="0"/>
              <a:t>10 minuten</a:t>
            </a:r>
          </a:p>
          <a:p>
            <a:pPr algn="l"/>
            <a:r>
              <a:rPr lang="nl-NL" dirty="0"/>
              <a:t>Voor elk cluster wordt er een scoreformulier opgehangen. Geef voor elk cluster aan in hoeverre de gewenste uitkomsten voor jou belangrijk zijn. Geef verder nog aan hoe tevreden je bent over de mate waarin aan deze uitkomsten wordt voldaan.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28187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5 - Opdracht (met de hele groep):</a:t>
            </a:r>
          </a:p>
          <a:p>
            <a:pPr algn="l"/>
            <a:r>
              <a:rPr lang="nl-NL" dirty="0"/>
              <a:t>5 van 15 minuten</a:t>
            </a:r>
          </a:p>
          <a:p>
            <a:pPr algn="l"/>
            <a:r>
              <a:rPr lang="nl-NL" dirty="0"/>
              <a:t>Bekijk alle ‘Opportunity Scores’ en (indien mogelijk) de daarbij horende grafiek (‘Opportunity </a:t>
            </a:r>
            <a:r>
              <a:rPr lang="nl-NL" dirty="0" err="1"/>
              <a:t>Overview</a:t>
            </a:r>
            <a:r>
              <a:rPr lang="nl-NL" dirty="0"/>
              <a:t>’). Bespreek wat opvalt en stel vast welke kansen er op basis hiervan zichtbaar worden.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00867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5 - Opdracht (met de hele groep):</a:t>
            </a:r>
          </a:p>
          <a:p>
            <a:pPr algn="l"/>
            <a:r>
              <a:rPr lang="nl-NL" dirty="0"/>
              <a:t>10 van 15 minuten</a:t>
            </a:r>
          </a:p>
          <a:p>
            <a:pPr algn="l"/>
            <a:r>
              <a:rPr lang="nl-NL" dirty="0"/>
              <a:t>Stel gezamenlijk een top 3 samen van kansen die volgens jullie voor het grijpen liggen en aandacht verdienen.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596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Ter afronding:</a:t>
            </a:r>
          </a:p>
          <a:p>
            <a:pPr algn="l"/>
            <a:r>
              <a:rPr lang="nl-NL" dirty="0"/>
              <a:t>Benoem één woordvoerder die het resultaat (de top 3) van het eerste deel van de workshop tijdens het tweede deel aan de andere groep kan presenteren en toe kan lichten.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4697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Pauze</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 name="Rechte verbindingslijn met pijl 3">
            <a:extLst>
              <a:ext uri="{FF2B5EF4-FFF2-40B4-BE49-F238E27FC236}">
                <a16:creationId xmlns:a16="http://schemas.microsoft.com/office/drawing/2014/main" id="{6C3AB611-0EFF-4E9A-8631-A9C797A90D23}"/>
              </a:ext>
            </a:extLst>
          </p:cNvPr>
          <p:cNvCxnSpPr/>
          <p:nvPr/>
        </p:nvCxnSpPr>
        <p:spPr>
          <a:xfrm>
            <a:off x="172123" y="4526826"/>
            <a:ext cx="34424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073064699"/>
              </p:ext>
            </p:extLst>
          </p:nvPr>
        </p:nvGraphicFramePr>
        <p:xfrm>
          <a:off x="671803" y="2368061"/>
          <a:ext cx="7342170" cy="4206169"/>
        </p:xfrm>
        <a:graphic>
          <a:graphicData uri="http://schemas.openxmlformats.org/presentationml/2006/ole">
            <mc:AlternateContent xmlns:mc="http://schemas.openxmlformats.org/markup-compatibility/2006">
              <mc:Choice xmlns:v="urn:schemas-microsoft-com:vml" Requires="v">
                <p:oleObj spid="_x0000_s16389" name="Document" r:id="rId6" imgW="6118475" imgH="3505141" progId="Word.Document.12">
                  <p:embed/>
                </p:oleObj>
              </mc:Choice>
              <mc:Fallback>
                <p:oleObj name="Document" r:id="rId6" imgW="6118475" imgH="3505141" progId="Word.Document.12">
                  <p:embed/>
                  <p:pic>
                    <p:nvPicPr>
                      <p:cNvPr id="10" name="Object 9"/>
                      <p:cNvPicPr/>
                      <p:nvPr/>
                    </p:nvPicPr>
                    <p:blipFill>
                      <a:blip r:embed="rId7"/>
                      <a:stretch>
                        <a:fillRect/>
                      </a:stretch>
                    </p:blipFill>
                    <p:spPr>
                      <a:xfrm>
                        <a:off x="671803" y="2368061"/>
                        <a:ext cx="7342170" cy="4206169"/>
                      </a:xfrm>
                      <a:prstGeom prst="rect">
                        <a:avLst/>
                      </a:prstGeom>
                    </p:spPr>
                  </p:pic>
                </p:oleObj>
              </mc:Fallback>
            </mc:AlternateContent>
          </a:graphicData>
        </a:graphic>
      </p:graphicFrame>
    </p:spTree>
    <p:extLst>
      <p:ext uri="{BB962C8B-B14F-4D97-AF65-F5344CB8AC3E}">
        <p14:creationId xmlns:p14="http://schemas.microsoft.com/office/powerpoint/2010/main" val="247422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2</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05895664"/>
              </p:ext>
            </p:extLst>
          </p:nvPr>
        </p:nvGraphicFramePr>
        <p:xfrm>
          <a:off x="671803" y="2937275"/>
          <a:ext cx="7342170" cy="3222667"/>
        </p:xfrm>
        <a:graphic>
          <a:graphicData uri="http://schemas.openxmlformats.org/presentationml/2006/ole">
            <mc:AlternateContent xmlns:mc="http://schemas.openxmlformats.org/markup-compatibility/2006">
              <mc:Choice xmlns:v="urn:schemas-microsoft-com:vml" Requires="v">
                <p:oleObj spid="_x0000_s17413" name="Document" r:id="rId6" imgW="6118475" imgH="2685556" progId="Word.Document.12">
                  <p:embed/>
                </p:oleObj>
              </mc:Choice>
              <mc:Fallback>
                <p:oleObj name="Document" r:id="rId6" imgW="6118475" imgH="2685556" progId="Word.Document.12">
                  <p:embed/>
                  <p:pic>
                    <p:nvPicPr>
                      <p:cNvPr id="0" name=""/>
                      <p:cNvPicPr/>
                      <p:nvPr/>
                    </p:nvPicPr>
                    <p:blipFill>
                      <a:blip r:embed="rId7"/>
                      <a:stretch>
                        <a:fillRect/>
                      </a:stretch>
                    </p:blipFill>
                    <p:spPr>
                      <a:xfrm>
                        <a:off x="671803" y="2937275"/>
                        <a:ext cx="7342170" cy="3222667"/>
                      </a:xfrm>
                      <a:prstGeom prst="rect">
                        <a:avLst/>
                      </a:prstGeom>
                    </p:spPr>
                  </p:pic>
                </p:oleObj>
              </mc:Fallback>
            </mc:AlternateContent>
          </a:graphicData>
        </a:graphic>
      </p:graphicFrame>
    </p:spTree>
    <p:extLst>
      <p:ext uri="{BB962C8B-B14F-4D97-AF65-F5344CB8AC3E}">
        <p14:creationId xmlns:p14="http://schemas.microsoft.com/office/powerpoint/2010/main" val="143882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2</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1</a:t>
            </a:r>
          </a:p>
          <a:p>
            <a:pPr algn="l"/>
            <a:r>
              <a:rPr lang="nl-NL" dirty="0"/>
              <a:t>2 minuten</a:t>
            </a:r>
          </a:p>
          <a:p>
            <a:pPr algn="l"/>
            <a:r>
              <a:rPr lang="nl-NL" dirty="0"/>
              <a:t>De woordvoerder van de Hbo-groep presenteert het resultaat (de top 3) van het eerste deel van de workshop aan de </a:t>
            </a:r>
            <a:r>
              <a:rPr lang="nl-NL" dirty="0" err="1"/>
              <a:t>Mkb</a:t>
            </a:r>
            <a:r>
              <a:rPr lang="nl-NL" dirty="0"/>
              <a:t>-groep. De deelnemers van de </a:t>
            </a:r>
            <a:r>
              <a:rPr lang="nl-NL" dirty="0" err="1"/>
              <a:t>Mkb</a:t>
            </a:r>
            <a:r>
              <a:rPr lang="nl-NL" dirty="0"/>
              <a:t>-groep schrijven eventuele vragen die zij hebben op een post-</a:t>
            </a:r>
            <a:r>
              <a:rPr lang="nl-NL" dirty="0" err="1"/>
              <a:t>it</a:t>
            </a:r>
            <a:r>
              <a:rPr lang="nl-NL" dirty="0"/>
              <a:t> en geven deze door aan één van de workshopleiders.</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8012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Agenda</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632886725"/>
              </p:ext>
            </p:extLst>
          </p:nvPr>
        </p:nvGraphicFramePr>
        <p:xfrm>
          <a:off x="671803" y="2368061"/>
          <a:ext cx="7342170" cy="4206169"/>
        </p:xfrm>
        <a:graphic>
          <a:graphicData uri="http://schemas.openxmlformats.org/presentationml/2006/ole">
            <mc:AlternateContent xmlns:mc="http://schemas.openxmlformats.org/markup-compatibility/2006">
              <mc:Choice xmlns:v="urn:schemas-microsoft-com:vml" Requires="v">
                <p:oleObj spid="_x0000_s14340" name="Document" r:id="rId6" imgW="6118475" imgH="3505141" progId="Word.Document.12">
                  <p:embed/>
                </p:oleObj>
              </mc:Choice>
              <mc:Fallback>
                <p:oleObj name="Document" r:id="rId6" imgW="6118475" imgH="3505141" progId="Word.Document.12">
                  <p:embed/>
                  <p:pic>
                    <p:nvPicPr>
                      <p:cNvPr id="0" name=""/>
                      <p:cNvPicPr/>
                      <p:nvPr/>
                    </p:nvPicPr>
                    <p:blipFill>
                      <a:blip r:embed="rId7"/>
                      <a:stretch>
                        <a:fillRect/>
                      </a:stretch>
                    </p:blipFill>
                    <p:spPr>
                      <a:xfrm>
                        <a:off x="671803" y="2368061"/>
                        <a:ext cx="7342170" cy="4206169"/>
                      </a:xfrm>
                      <a:prstGeom prst="rect">
                        <a:avLst/>
                      </a:prstGeom>
                    </p:spPr>
                  </p:pic>
                </p:oleObj>
              </mc:Fallback>
            </mc:AlternateContent>
          </a:graphicData>
        </a:graphic>
      </p:graphicFrame>
    </p:spTree>
    <p:extLst>
      <p:ext uri="{BB962C8B-B14F-4D97-AF65-F5344CB8AC3E}">
        <p14:creationId xmlns:p14="http://schemas.microsoft.com/office/powerpoint/2010/main" val="2672881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2</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2</a:t>
            </a:r>
          </a:p>
          <a:p>
            <a:pPr algn="l"/>
            <a:r>
              <a:rPr lang="nl-NL" dirty="0"/>
              <a:t>4 minuten</a:t>
            </a:r>
          </a:p>
          <a:p>
            <a:pPr algn="l"/>
            <a:r>
              <a:rPr lang="nl-NL" dirty="0"/>
              <a:t>De woordvoerder van de Hbo-groep geeft een korte, aanvullende toelichting (van maximaal vier minuten) die ingaat op de vragen die de </a:t>
            </a:r>
            <a:r>
              <a:rPr lang="nl-NL" dirty="0" err="1"/>
              <a:t>Mkb</a:t>
            </a:r>
            <a:r>
              <a:rPr lang="nl-NL" dirty="0"/>
              <a:t>-groep nog had.</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6005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2</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3</a:t>
            </a:r>
          </a:p>
          <a:p>
            <a:pPr algn="l"/>
            <a:r>
              <a:rPr lang="nl-NL" dirty="0"/>
              <a:t>2 minuten</a:t>
            </a:r>
          </a:p>
          <a:p>
            <a:pPr algn="l"/>
            <a:r>
              <a:rPr lang="nl-NL" dirty="0"/>
              <a:t>De woordvoerder van de </a:t>
            </a:r>
            <a:r>
              <a:rPr lang="nl-NL" dirty="0" err="1"/>
              <a:t>Mkb</a:t>
            </a:r>
            <a:r>
              <a:rPr lang="nl-NL" dirty="0"/>
              <a:t>-groep presenteert het resultaat (de top 3) van het eerste deel van de workshop aan de Hbo-groep. De deelnemers van de Hbo-groep schrijven eventuele vragen die zij hebben op een post-</a:t>
            </a:r>
            <a:r>
              <a:rPr lang="nl-NL" dirty="0" err="1"/>
              <a:t>it</a:t>
            </a:r>
            <a:r>
              <a:rPr lang="nl-NL" dirty="0"/>
              <a:t> en geven deze door aan één van de workshopleiders.</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941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2</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4</a:t>
            </a:r>
          </a:p>
          <a:p>
            <a:pPr algn="l"/>
            <a:r>
              <a:rPr lang="nl-NL" dirty="0"/>
              <a:t>4 minuten</a:t>
            </a:r>
          </a:p>
          <a:p>
            <a:pPr algn="l"/>
            <a:r>
              <a:rPr lang="nl-NL" dirty="0"/>
              <a:t>De woordvoerder van de </a:t>
            </a:r>
            <a:r>
              <a:rPr lang="nl-NL" dirty="0" err="1"/>
              <a:t>Mkb</a:t>
            </a:r>
            <a:r>
              <a:rPr lang="nl-NL" dirty="0"/>
              <a:t>-groep geeft een korte, aanvullende toelichting (van maximaal vier minuten) die ingaat op de vragen die de Hbo-groep nog had.</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60772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71110392"/>
              </p:ext>
            </p:extLst>
          </p:nvPr>
        </p:nvGraphicFramePr>
        <p:xfrm>
          <a:off x="671803" y="2748671"/>
          <a:ext cx="7342170" cy="3354205"/>
        </p:xfrm>
        <a:graphic>
          <a:graphicData uri="http://schemas.openxmlformats.org/presentationml/2006/ole">
            <mc:AlternateContent xmlns:mc="http://schemas.openxmlformats.org/markup-compatibility/2006">
              <mc:Choice xmlns:v="urn:schemas-microsoft-com:vml" Requires="v">
                <p:oleObj spid="_x0000_s18435" name="Document" r:id="rId6" imgW="6118475" imgH="2795171" progId="Word.Document.12">
                  <p:embed/>
                </p:oleObj>
              </mc:Choice>
              <mc:Fallback>
                <p:oleObj name="Document" r:id="rId6" imgW="6118475" imgH="2795171" progId="Word.Document.12">
                  <p:embed/>
                  <p:pic>
                    <p:nvPicPr>
                      <p:cNvPr id="0" name=""/>
                      <p:cNvPicPr/>
                      <p:nvPr/>
                    </p:nvPicPr>
                    <p:blipFill>
                      <a:blip r:embed="rId7"/>
                      <a:stretch>
                        <a:fillRect/>
                      </a:stretch>
                    </p:blipFill>
                    <p:spPr>
                      <a:xfrm>
                        <a:off x="671803" y="2748671"/>
                        <a:ext cx="7342170" cy="3354205"/>
                      </a:xfrm>
                      <a:prstGeom prst="rect">
                        <a:avLst/>
                      </a:prstGeom>
                    </p:spPr>
                  </p:pic>
                </p:oleObj>
              </mc:Fallback>
            </mc:AlternateContent>
          </a:graphicData>
        </a:graphic>
      </p:graphicFrame>
    </p:spTree>
    <p:extLst>
      <p:ext uri="{BB962C8B-B14F-4D97-AF65-F5344CB8AC3E}">
        <p14:creationId xmlns:p14="http://schemas.microsoft.com/office/powerpoint/2010/main" val="362432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1 - Opdracht (eerst individueel, dan met de groep):</a:t>
            </a:r>
          </a:p>
          <a:p>
            <a:pPr algn="l"/>
            <a:r>
              <a:rPr lang="nl-NL" dirty="0"/>
              <a:t>5 van 20 minuten</a:t>
            </a:r>
          </a:p>
          <a:p>
            <a:pPr algn="l"/>
            <a:r>
              <a:rPr lang="nl-NL" dirty="0"/>
              <a:t>Bekijk de twee top drieën die in deel 1 zijn vastgesteld en schrijf op post-</a:t>
            </a:r>
            <a:r>
              <a:rPr lang="nl-NL" dirty="0" err="1"/>
              <a:t>its</a:t>
            </a:r>
            <a:r>
              <a:rPr lang="nl-NL" dirty="0"/>
              <a:t> op welke oplossingen of ‘</a:t>
            </a:r>
            <a:r>
              <a:rPr lang="nl-NL" dirty="0" err="1"/>
              <a:t>solutions</a:t>
            </a:r>
            <a:r>
              <a:rPr lang="nl-NL" dirty="0"/>
              <a:t>’ (vormen van samenwerkingen) jij kent die op minimaal 1 van de 6 gewenste uitkomsten inspelen.</a:t>
            </a:r>
          </a:p>
          <a:p>
            <a:pPr algn="l"/>
            <a:r>
              <a:rPr lang="nl-NL" dirty="0"/>
              <a:t>Let op: dit hoeven geen perfecte oplossingen te zijn.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531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24460997"/>
              </p:ext>
            </p:extLst>
          </p:nvPr>
        </p:nvGraphicFramePr>
        <p:xfrm>
          <a:off x="779463" y="1560513"/>
          <a:ext cx="6791325" cy="6007100"/>
        </p:xfrm>
        <a:graphic>
          <a:graphicData uri="http://schemas.openxmlformats.org/presentationml/2006/ole">
            <mc:AlternateContent xmlns:mc="http://schemas.openxmlformats.org/markup-compatibility/2006">
              <mc:Choice xmlns:v="urn:schemas-microsoft-com:vml" Requires="v">
                <p:oleObj spid="_x0000_s11339" name="Worksheet" r:id="rId6" imgW="13582560" imgH="12010794" progId="Excel.Sheet.12">
                  <p:embed/>
                </p:oleObj>
              </mc:Choice>
              <mc:Fallback>
                <p:oleObj name="Worksheet" r:id="rId6" imgW="13582560" imgH="12010794" progId="Excel.Sheet.12">
                  <p:embed/>
                  <p:pic>
                    <p:nvPicPr>
                      <p:cNvPr id="0" name=""/>
                      <p:cNvPicPr/>
                      <p:nvPr/>
                    </p:nvPicPr>
                    <p:blipFill>
                      <a:blip r:embed="rId7"/>
                      <a:stretch>
                        <a:fillRect/>
                      </a:stretch>
                    </p:blipFill>
                    <p:spPr>
                      <a:xfrm>
                        <a:off x="779463" y="1560513"/>
                        <a:ext cx="6791325" cy="6007100"/>
                      </a:xfrm>
                      <a:prstGeom prst="rect">
                        <a:avLst/>
                      </a:prstGeom>
                    </p:spPr>
                  </p:pic>
                </p:oleObj>
              </mc:Fallback>
            </mc:AlternateContent>
          </a:graphicData>
        </a:graphic>
      </p:graphicFrame>
      <p:sp>
        <p:nvSpPr>
          <p:cNvPr id="10" name="TextBox 9"/>
          <p:cNvSpPr txBox="1"/>
          <p:nvPr/>
        </p:nvSpPr>
        <p:spPr>
          <a:xfrm>
            <a:off x="964687" y="2888022"/>
            <a:ext cx="3838575" cy="323165"/>
          </a:xfrm>
          <a:prstGeom prst="rect">
            <a:avLst/>
          </a:prstGeom>
          <a:noFill/>
        </p:spPr>
        <p:txBody>
          <a:bodyPr wrap="square" rtlCol="0">
            <a:spAutoFit/>
          </a:bodyPr>
          <a:lstStyle/>
          <a:p>
            <a:r>
              <a:rPr lang="nl-NL" sz="1500" dirty="0">
                <a:solidFill>
                  <a:schemeClr val="accent1"/>
                </a:solidFill>
              </a:rPr>
              <a:t>Ronde 1</a:t>
            </a:r>
          </a:p>
        </p:txBody>
      </p:sp>
      <p:cxnSp>
        <p:nvCxnSpPr>
          <p:cNvPr id="17" name="Straight Arrow Connector 16"/>
          <p:cNvCxnSpPr/>
          <p:nvPr/>
        </p:nvCxnSpPr>
        <p:spPr>
          <a:xfrm>
            <a:off x="1362075" y="3211187"/>
            <a:ext cx="11387" cy="3291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1674" y="1935522"/>
            <a:ext cx="3838575" cy="784830"/>
          </a:xfrm>
          <a:prstGeom prst="rect">
            <a:avLst/>
          </a:prstGeom>
          <a:noFill/>
        </p:spPr>
        <p:txBody>
          <a:bodyPr wrap="square" rtlCol="0">
            <a:spAutoFit/>
          </a:bodyPr>
          <a:lstStyle/>
          <a:p>
            <a:r>
              <a:rPr lang="nl-NL" sz="1500" dirty="0">
                <a:solidFill>
                  <a:schemeClr val="accent1"/>
                </a:solidFill>
              </a:rPr>
              <a:t>DEEL 1</a:t>
            </a:r>
          </a:p>
          <a:p>
            <a:r>
              <a:rPr lang="nl-NL" sz="1500" dirty="0">
                <a:solidFill>
                  <a:schemeClr val="accent1"/>
                </a:solidFill>
              </a:rPr>
              <a:t>Ronde 5</a:t>
            </a:r>
          </a:p>
          <a:p>
            <a:r>
              <a:rPr lang="nl-NL" sz="1500" dirty="0">
                <a:solidFill>
                  <a:schemeClr val="accent1"/>
                </a:solidFill>
              </a:rPr>
              <a:t>Top 3</a:t>
            </a:r>
          </a:p>
        </p:txBody>
      </p:sp>
      <p:cxnSp>
        <p:nvCxnSpPr>
          <p:cNvPr id="14" name="Straight Arrow Connector 13"/>
          <p:cNvCxnSpPr/>
          <p:nvPr/>
        </p:nvCxnSpPr>
        <p:spPr>
          <a:xfrm>
            <a:off x="2733675" y="2327937"/>
            <a:ext cx="4352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3" name="Ondertitel 2"/>
          <p:cNvSpPr>
            <a:spLocks noGrp="1"/>
          </p:cNvSpPr>
          <p:nvPr>
            <p:ph type="subTitle" idx="1"/>
          </p:nvPr>
        </p:nvSpPr>
        <p:spPr>
          <a:xfrm>
            <a:off x="671802" y="2059347"/>
            <a:ext cx="9704204" cy="3820838"/>
          </a:xfrm>
        </p:spPr>
        <p:txBody>
          <a:bodyPr>
            <a:normAutofit/>
          </a:bodyPr>
          <a:lstStyle/>
          <a:p>
            <a:pPr algn="l"/>
            <a:endParaRPr lang="nl-NL" b="1" i="1" dirty="0"/>
          </a:p>
          <a:p>
            <a:pPr algn="l"/>
            <a:r>
              <a:rPr lang="nl-NL" b="1" i="1" dirty="0"/>
              <a:t>Ronde 1 - Opdracht (eerst individueel, dan met de groep):</a:t>
            </a:r>
          </a:p>
          <a:p>
            <a:pPr algn="l"/>
            <a:r>
              <a:rPr lang="nl-NL" dirty="0"/>
              <a:t>15 van 20 minuten</a:t>
            </a:r>
          </a:p>
          <a:p>
            <a:pPr algn="l"/>
            <a:r>
              <a:rPr lang="nl-NL" dirty="0"/>
              <a:t>Licht elke post-</a:t>
            </a:r>
            <a:r>
              <a:rPr lang="nl-NL" dirty="0" err="1"/>
              <a:t>it</a:t>
            </a:r>
            <a:r>
              <a:rPr lang="nl-NL" dirty="0"/>
              <a:t> kort toe aan de rest en plak deze op de flip-over aan de muur in de </a:t>
            </a:r>
            <a:r>
              <a:rPr lang="nl-NL" dirty="0" err="1"/>
              <a:t>linkerkolom</a:t>
            </a:r>
            <a:r>
              <a:rPr lang="nl-NL" dirty="0"/>
              <a:t> van het ‘Opportunity-Solution Schema’. Plak overeenkomende oplossingen bij elkaar. Vul het geheel indien mogelijk nog aan en plak een post-</a:t>
            </a:r>
            <a:r>
              <a:rPr lang="nl-NL" dirty="0" err="1"/>
              <a:t>it</a:t>
            </a:r>
            <a:r>
              <a:rPr lang="nl-NL" dirty="0"/>
              <a:t> bij de oplossingen van anderen als jij deze (h)erkend.</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0633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2 - Opdracht (in tweetallen):</a:t>
            </a:r>
          </a:p>
          <a:p>
            <a:pPr algn="l"/>
            <a:r>
              <a:rPr lang="nl-NL" dirty="0"/>
              <a:t>20 minuten</a:t>
            </a:r>
          </a:p>
          <a:p>
            <a:pPr algn="l"/>
            <a:r>
              <a:rPr lang="nl-NL" dirty="0"/>
              <a:t>Zoek binnen de groep iemand op met dezelfde achtergrond en probeer in tweetallen per oplossing aan te geven in welke mate hier volgens jullie aan wordt voldaan.</a:t>
            </a:r>
          </a:p>
          <a:p>
            <a:pPr algn="l"/>
            <a:r>
              <a:rPr lang="nl-NL" dirty="0"/>
              <a:t>Let op: het gaat hierbij om de gewenste uitkomsten van jullie eigen top 3, die tijdens deel 1 is vastgesteld.</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10165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52481234"/>
              </p:ext>
            </p:extLst>
          </p:nvPr>
        </p:nvGraphicFramePr>
        <p:xfrm>
          <a:off x="778973" y="1561277"/>
          <a:ext cx="6791277" cy="9815580"/>
        </p:xfrm>
        <a:graphic>
          <a:graphicData uri="http://schemas.openxmlformats.org/presentationml/2006/ole">
            <mc:AlternateContent xmlns:mc="http://schemas.openxmlformats.org/markup-compatibility/2006">
              <mc:Choice xmlns:v="urn:schemas-microsoft-com:vml" Requires="v">
                <p:oleObj spid="_x0000_s12357" name="Worksheet" r:id="rId6" imgW="13582554" imgH="19631160" progId="Excel.Sheet.12">
                  <p:embed/>
                </p:oleObj>
              </mc:Choice>
              <mc:Fallback>
                <p:oleObj name="Worksheet" r:id="rId6" imgW="13582554" imgH="19631160" progId="Excel.Sheet.12">
                  <p:embed/>
                  <p:pic>
                    <p:nvPicPr>
                      <p:cNvPr id="5" name="Object 4"/>
                      <p:cNvPicPr/>
                      <p:nvPr/>
                    </p:nvPicPr>
                    <p:blipFill>
                      <a:blip r:embed="rId7"/>
                      <a:stretch>
                        <a:fillRect/>
                      </a:stretch>
                    </p:blipFill>
                    <p:spPr>
                      <a:xfrm>
                        <a:off x="778973" y="1561277"/>
                        <a:ext cx="6791277" cy="9815580"/>
                      </a:xfrm>
                      <a:prstGeom prst="rect">
                        <a:avLst/>
                      </a:prstGeom>
                    </p:spPr>
                  </p:pic>
                </p:oleObj>
              </mc:Fallback>
            </mc:AlternateContent>
          </a:graphicData>
        </a:graphic>
      </p:graphicFrame>
      <p:cxnSp>
        <p:nvCxnSpPr>
          <p:cNvPr id="20" name="Straight Arrow Connector 19"/>
          <p:cNvCxnSpPr/>
          <p:nvPr/>
        </p:nvCxnSpPr>
        <p:spPr>
          <a:xfrm>
            <a:off x="2486025" y="3442019"/>
            <a:ext cx="2133600" cy="306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71674" y="2888021"/>
            <a:ext cx="3838575" cy="553998"/>
          </a:xfrm>
          <a:prstGeom prst="rect">
            <a:avLst/>
          </a:prstGeom>
          <a:noFill/>
        </p:spPr>
        <p:txBody>
          <a:bodyPr wrap="square" rtlCol="0">
            <a:spAutoFit/>
          </a:bodyPr>
          <a:lstStyle/>
          <a:p>
            <a:r>
              <a:rPr lang="nl-NL" sz="1500" dirty="0">
                <a:solidFill>
                  <a:schemeClr val="accent1"/>
                </a:solidFill>
              </a:rPr>
              <a:t>Ronde 2</a:t>
            </a:r>
          </a:p>
          <a:p>
            <a:r>
              <a:rPr lang="nl-NL" sz="1500" dirty="0" err="1">
                <a:solidFill>
                  <a:schemeClr val="accent1"/>
                </a:solidFill>
              </a:rPr>
              <a:t>Mkb</a:t>
            </a:r>
            <a:endParaRPr lang="nl-NL" sz="1500" dirty="0">
              <a:solidFill>
                <a:schemeClr val="accent1"/>
              </a:solidFill>
            </a:endParaRPr>
          </a:p>
        </p:txBody>
      </p:sp>
      <p:sp>
        <p:nvSpPr>
          <p:cNvPr id="12" name="TextBox 11"/>
          <p:cNvSpPr txBox="1"/>
          <p:nvPr/>
        </p:nvSpPr>
        <p:spPr>
          <a:xfrm>
            <a:off x="4803262" y="2888021"/>
            <a:ext cx="3838575" cy="553998"/>
          </a:xfrm>
          <a:prstGeom prst="rect">
            <a:avLst/>
          </a:prstGeom>
          <a:noFill/>
        </p:spPr>
        <p:txBody>
          <a:bodyPr wrap="square" rtlCol="0">
            <a:spAutoFit/>
          </a:bodyPr>
          <a:lstStyle/>
          <a:p>
            <a:r>
              <a:rPr lang="nl-NL" sz="1500" dirty="0">
                <a:solidFill>
                  <a:schemeClr val="accent1"/>
                </a:solidFill>
              </a:rPr>
              <a:t>Ronde 2</a:t>
            </a:r>
          </a:p>
          <a:p>
            <a:r>
              <a:rPr lang="nl-NL" sz="1500" dirty="0">
                <a:solidFill>
                  <a:schemeClr val="accent1"/>
                </a:solidFill>
              </a:rPr>
              <a:t>Hbo</a:t>
            </a:r>
          </a:p>
        </p:txBody>
      </p:sp>
      <p:cxnSp>
        <p:nvCxnSpPr>
          <p:cNvPr id="22" name="Straight Arrow Connector 21"/>
          <p:cNvCxnSpPr/>
          <p:nvPr/>
        </p:nvCxnSpPr>
        <p:spPr>
          <a:xfrm>
            <a:off x="5328745" y="3442019"/>
            <a:ext cx="2133600" cy="306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3 - Opdracht (in groepen):</a:t>
            </a:r>
          </a:p>
          <a:p>
            <a:pPr algn="l"/>
            <a:r>
              <a:rPr lang="nl-NL" dirty="0"/>
              <a:t>15 van 20 minuten</a:t>
            </a:r>
          </a:p>
          <a:p>
            <a:pPr algn="l"/>
            <a:r>
              <a:rPr lang="nl-NL" dirty="0"/>
              <a:t>Bespreek de uitkomsten van ronde 2 in de groep van 4. Welke lessen kunnen hieruit worden getrokken? Hoe zouden de bestaande ‘</a:t>
            </a:r>
            <a:r>
              <a:rPr lang="nl-NL" dirty="0" err="1"/>
              <a:t>practices</a:t>
            </a:r>
            <a:r>
              <a:rPr lang="nl-NL" dirty="0"/>
              <a:t>’ kunnen worden verbeterd, zodat aan alle gewenste uitkomsten wordt voldaan? Welke (aspecten van) samenwerkingsvormen zouden bijvoorbeeld kunnen worden gecombineerd?</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3762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Opzet</a:t>
            </a:r>
          </a:p>
        </p:txBody>
      </p:sp>
      <p:grpSp>
        <p:nvGrpSpPr>
          <p:cNvPr id="34" name="Group 33"/>
          <p:cNvGrpSpPr/>
          <p:nvPr/>
        </p:nvGrpSpPr>
        <p:grpSpPr>
          <a:xfrm>
            <a:off x="1233055" y="1561277"/>
            <a:ext cx="9725891" cy="4729741"/>
            <a:chOff x="1233055" y="1561277"/>
            <a:chExt cx="9725891" cy="4729741"/>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1331" b="19744"/>
            <a:stretch/>
          </p:blipFill>
          <p:spPr>
            <a:xfrm>
              <a:off x="1233055" y="1561277"/>
              <a:ext cx="9725891" cy="4729741"/>
            </a:xfrm>
            <a:prstGeom prst="rect">
              <a:avLst/>
            </a:prstGeom>
            <a:ln>
              <a:solidFill>
                <a:schemeClr val="bg1">
                  <a:lumMod val="50000"/>
                </a:schemeClr>
              </a:solidFill>
            </a:ln>
          </p:spPr>
        </p:pic>
        <p:sp>
          <p:nvSpPr>
            <p:cNvPr id="5" name="Rectangle 4"/>
            <p:cNvSpPr/>
            <p:nvPr/>
          </p:nvSpPr>
          <p:spPr>
            <a:xfrm>
              <a:off x="3037490" y="1818291"/>
              <a:ext cx="2659117" cy="111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4456387" y="3181614"/>
              <a:ext cx="1229710" cy="23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p:nvSpPr>
          <p:spPr>
            <a:xfrm>
              <a:off x="4456387" y="4506051"/>
              <a:ext cx="1229710" cy="148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p:nvSpPr>
          <p:spPr>
            <a:xfrm>
              <a:off x="3037490" y="4856590"/>
              <a:ext cx="1292772" cy="96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p:nvSpPr>
          <p:spPr>
            <a:xfrm>
              <a:off x="1615011" y="3298739"/>
              <a:ext cx="1229710" cy="134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p:cNvSpPr/>
            <p:nvPr/>
          </p:nvSpPr>
          <p:spPr>
            <a:xfrm>
              <a:off x="6477955" y="3181614"/>
              <a:ext cx="1322491" cy="23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7788166" y="1919456"/>
              <a:ext cx="1131773" cy="1496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8660718" y="2083681"/>
              <a:ext cx="1131773" cy="45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p:cNvSpPr/>
            <p:nvPr/>
          </p:nvSpPr>
          <p:spPr>
            <a:xfrm>
              <a:off x="8867389" y="3064489"/>
              <a:ext cx="201228" cy="23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8814070" y="3127552"/>
              <a:ext cx="201228" cy="23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6524345" y="4462183"/>
              <a:ext cx="1229710" cy="23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p:cNvSpPr/>
            <p:nvPr/>
          </p:nvSpPr>
          <p:spPr>
            <a:xfrm>
              <a:off x="7806249" y="4288971"/>
              <a:ext cx="1061140" cy="1650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8775811" y="4399812"/>
              <a:ext cx="211297" cy="159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p:cNvSpPr/>
            <p:nvPr/>
          </p:nvSpPr>
          <p:spPr>
            <a:xfrm>
              <a:off x="9025073" y="5170714"/>
              <a:ext cx="723874"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p:cNvSpPr/>
            <p:nvPr/>
          </p:nvSpPr>
          <p:spPr>
            <a:xfrm>
              <a:off x="9322177" y="3298738"/>
              <a:ext cx="1215194" cy="134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p:cNvSpPr/>
            <p:nvPr/>
          </p:nvSpPr>
          <p:spPr>
            <a:xfrm>
              <a:off x="10441670" y="3317436"/>
              <a:ext cx="205955" cy="108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Isosceles Triangle 30"/>
            <p:cNvSpPr/>
            <p:nvPr/>
          </p:nvSpPr>
          <p:spPr>
            <a:xfrm rot="17065477">
              <a:off x="9211598" y="4280094"/>
              <a:ext cx="1119493" cy="9450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p:cNvSpPr/>
            <p:nvPr/>
          </p:nvSpPr>
          <p:spPr>
            <a:xfrm>
              <a:off x="9579428" y="4092818"/>
              <a:ext cx="947057" cy="11554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6" name="Straight Arrow Connector 35"/>
          <p:cNvCxnSpPr/>
          <p:nvPr/>
        </p:nvCxnSpPr>
        <p:spPr>
          <a:xfrm flipH="1" flipV="1">
            <a:off x="8202684" y="2750538"/>
            <a:ext cx="1020561" cy="957538"/>
          </a:xfrm>
          <a:prstGeom prst="straightConnector1">
            <a:avLst/>
          </a:prstGeom>
          <a:ln w="76200">
            <a:solidFill>
              <a:srgbClr val="D30F4C"/>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226604" y="3540137"/>
            <a:ext cx="1168571" cy="923330"/>
          </a:xfrm>
          <a:prstGeom prst="rect">
            <a:avLst/>
          </a:prstGeom>
          <a:noFill/>
        </p:spPr>
        <p:txBody>
          <a:bodyPr wrap="square" rtlCol="0">
            <a:spAutoFit/>
          </a:bodyPr>
          <a:lstStyle/>
          <a:p>
            <a:r>
              <a:rPr lang="en-US" b="1" u="sng" dirty="0" err="1">
                <a:solidFill>
                  <a:schemeClr val="accent1"/>
                </a:solidFill>
              </a:rPr>
              <a:t>Deel</a:t>
            </a:r>
            <a:r>
              <a:rPr lang="en-US" b="1" u="sng" dirty="0">
                <a:solidFill>
                  <a:schemeClr val="accent1"/>
                </a:solidFill>
              </a:rPr>
              <a:t>   1:</a:t>
            </a:r>
          </a:p>
          <a:p>
            <a:pPr marL="342900" indent="-342900">
              <a:buFont typeface="+mj-lt"/>
              <a:buAutoNum type="alphaLcPeriod"/>
            </a:pPr>
            <a:r>
              <a:rPr lang="en-US" dirty="0" err="1">
                <a:solidFill>
                  <a:schemeClr val="accent1"/>
                </a:solidFill>
              </a:rPr>
              <a:t>Hbo</a:t>
            </a:r>
            <a:endParaRPr lang="en-US" dirty="0">
              <a:solidFill>
                <a:schemeClr val="accent1"/>
              </a:solidFill>
            </a:endParaRPr>
          </a:p>
          <a:p>
            <a:pPr marL="342900" indent="-342900">
              <a:buFont typeface="+mj-lt"/>
              <a:buAutoNum type="alphaLcPeriod"/>
            </a:pPr>
            <a:r>
              <a:rPr lang="en-US" dirty="0" err="1">
                <a:solidFill>
                  <a:schemeClr val="accent1"/>
                </a:solidFill>
              </a:rPr>
              <a:t>Mkb</a:t>
            </a:r>
            <a:endParaRPr lang="en-US" dirty="0">
              <a:solidFill>
                <a:schemeClr val="accent1"/>
              </a:solidFill>
            </a:endParaRPr>
          </a:p>
        </p:txBody>
      </p:sp>
      <p:sp>
        <p:nvSpPr>
          <p:cNvPr id="40" name="TextBox 39"/>
          <p:cNvSpPr txBox="1"/>
          <p:nvPr/>
        </p:nvSpPr>
        <p:spPr>
          <a:xfrm>
            <a:off x="7324712" y="2366477"/>
            <a:ext cx="1880784" cy="369332"/>
          </a:xfrm>
          <a:prstGeom prst="rect">
            <a:avLst/>
          </a:prstGeom>
          <a:noFill/>
        </p:spPr>
        <p:txBody>
          <a:bodyPr wrap="square" rtlCol="0">
            <a:spAutoFit/>
          </a:bodyPr>
          <a:lstStyle/>
          <a:p>
            <a:r>
              <a:rPr lang="en-US" dirty="0">
                <a:solidFill>
                  <a:schemeClr val="accent1"/>
                </a:solidFill>
              </a:rPr>
              <a:t>Desired outcomes</a:t>
            </a:r>
          </a:p>
        </p:txBody>
      </p:sp>
      <p:cxnSp>
        <p:nvCxnSpPr>
          <p:cNvPr id="45" name="Straight Arrow Connector 44"/>
          <p:cNvCxnSpPr/>
          <p:nvPr/>
        </p:nvCxnSpPr>
        <p:spPr>
          <a:xfrm flipV="1">
            <a:off x="6700750" y="3201957"/>
            <a:ext cx="10446" cy="1059720"/>
          </a:xfrm>
          <a:prstGeom prst="straightConnector1">
            <a:avLst/>
          </a:prstGeom>
          <a:ln w="38100">
            <a:solidFill>
              <a:srgbClr val="DED5CC">
                <a:alpha val="50000"/>
              </a:srgb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08392" y="3510490"/>
            <a:ext cx="1168571" cy="923330"/>
          </a:xfrm>
          <a:prstGeom prst="rect">
            <a:avLst/>
          </a:prstGeom>
          <a:noFill/>
        </p:spPr>
        <p:txBody>
          <a:bodyPr wrap="square" rtlCol="0">
            <a:spAutoFit/>
          </a:bodyPr>
          <a:lstStyle/>
          <a:p>
            <a:r>
              <a:rPr lang="en-US" b="1" u="sng" dirty="0" err="1">
                <a:solidFill>
                  <a:schemeClr val="accent1"/>
                </a:solidFill>
              </a:rPr>
              <a:t>Deel</a:t>
            </a:r>
            <a:r>
              <a:rPr lang="en-US" b="1" u="sng" dirty="0">
                <a:solidFill>
                  <a:schemeClr val="accent1"/>
                </a:solidFill>
              </a:rPr>
              <a:t>   3:</a:t>
            </a:r>
          </a:p>
          <a:p>
            <a:r>
              <a:rPr lang="en-US" dirty="0" err="1">
                <a:solidFill>
                  <a:schemeClr val="accent1"/>
                </a:solidFill>
              </a:rPr>
              <a:t>Gemixte</a:t>
            </a:r>
            <a:r>
              <a:rPr lang="en-US" dirty="0">
                <a:solidFill>
                  <a:schemeClr val="accent1"/>
                </a:solidFill>
              </a:rPr>
              <a:t> </a:t>
            </a:r>
            <a:r>
              <a:rPr lang="en-US" dirty="0" err="1">
                <a:solidFill>
                  <a:schemeClr val="accent1"/>
                </a:solidFill>
              </a:rPr>
              <a:t>groepen</a:t>
            </a:r>
            <a:endParaRPr lang="en-US" dirty="0">
              <a:solidFill>
                <a:schemeClr val="accent1"/>
              </a:solidFill>
            </a:endParaRPr>
          </a:p>
        </p:txBody>
      </p:sp>
      <p:sp>
        <p:nvSpPr>
          <p:cNvPr id="50" name="TextBox 49"/>
          <p:cNvSpPr txBox="1"/>
          <p:nvPr/>
        </p:nvSpPr>
        <p:spPr>
          <a:xfrm>
            <a:off x="5988284" y="5516731"/>
            <a:ext cx="1880784" cy="646331"/>
          </a:xfrm>
          <a:prstGeom prst="rect">
            <a:avLst/>
          </a:prstGeom>
          <a:noFill/>
        </p:spPr>
        <p:txBody>
          <a:bodyPr wrap="square" rtlCol="0">
            <a:spAutoFit/>
          </a:bodyPr>
          <a:lstStyle/>
          <a:p>
            <a:r>
              <a:rPr lang="en-US" b="1" u="sng" dirty="0" err="1">
                <a:solidFill>
                  <a:schemeClr val="accent1"/>
                </a:solidFill>
              </a:rPr>
              <a:t>Deel</a:t>
            </a:r>
            <a:r>
              <a:rPr lang="en-US" b="1" u="sng" dirty="0">
                <a:solidFill>
                  <a:schemeClr val="accent1"/>
                </a:solidFill>
              </a:rPr>
              <a:t> 2:</a:t>
            </a:r>
          </a:p>
          <a:p>
            <a:r>
              <a:rPr lang="en-US" dirty="0" err="1">
                <a:solidFill>
                  <a:schemeClr val="accent1"/>
                </a:solidFill>
              </a:rPr>
              <a:t>Uitwisseling</a:t>
            </a:r>
            <a:endParaRPr lang="en-US" dirty="0">
              <a:solidFill>
                <a:schemeClr val="accent1"/>
              </a:solidFill>
            </a:endParaRPr>
          </a:p>
        </p:txBody>
      </p:sp>
      <p:cxnSp>
        <p:nvCxnSpPr>
          <p:cNvPr id="51" name="Straight Arrow Connector 50"/>
          <p:cNvCxnSpPr/>
          <p:nvPr/>
        </p:nvCxnSpPr>
        <p:spPr>
          <a:xfrm flipH="1">
            <a:off x="6543395" y="2768764"/>
            <a:ext cx="1595622" cy="2747966"/>
          </a:xfrm>
          <a:prstGeom prst="straightConnector1">
            <a:avLst/>
          </a:prstGeom>
          <a:ln w="76200">
            <a:solidFill>
              <a:srgbClr val="D30F4C"/>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686194" y="3792926"/>
            <a:ext cx="3318302" cy="2085296"/>
          </a:xfrm>
          <a:prstGeom prst="straightConnector1">
            <a:avLst/>
          </a:prstGeom>
          <a:ln w="76200">
            <a:solidFill>
              <a:srgbClr val="D30F4C"/>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589038" y="2623635"/>
            <a:ext cx="1020561" cy="957538"/>
          </a:xfrm>
          <a:prstGeom prst="straightConnector1">
            <a:avLst/>
          </a:prstGeom>
          <a:ln w="38100">
            <a:solidFill>
              <a:srgbClr val="DED5CC">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626822" y="4395120"/>
            <a:ext cx="1020561" cy="957538"/>
          </a:xfrm>
          <a:prstGeom prst="straightConnector1">
            <a:avLst/>
          </a:prstGeom>
          <a:ln w="38100">
            <a:solidFill>
              <a:srgbClr val="DED5CC">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01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3</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3 - Opdracht (in groepen):</a:t>
            </a:r>
          </a:p>
          <a:p>
            <a:pPr algn="l"/>
            <a:r>
              <a:rPr lang="nl-NL" dirty="0"/>
              <a:t>5 van 20 minuten</a:t>
            </a:r>
          </a:p>
          <a:p>
            <a:pPr algn="l"/>
            <a:r>
              <a:rPr lang="nl-NL" dirty="0"/>
              <a:t>Eén iemand uit elke groep licht kort aan de anderen de oplossing toe die het hoogst scoort of presenteert een nieuwe samenwerkingsvorm die uit de discussie naar voren is gekomen.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216780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Afronding</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3" name="Rechte verbindingslijn met pijl 12">
            <a:extLst>
              <a:ext uri="{FF2B5EF4-FFF2-40B4-BE49-F238E27FC236}">
                <a16:creationId xmlns:a16="http://schemas.microsoft.com/office/drawing/2014/main" id="{493DC6EE-FD42-4375-BB01-E3A8E06150A6}"/>
              </a:ext>
            </a:extLst>
          </p:cNvPr>
          <p:cNvCxnSpPr/>
          <p:nvPr/>
        </p:nvCxnSpPr>
        <p:spPr>
          <a:xfrm>
            <a:off x="172123" y="6000859"/>
            <a:ext cx="34424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1718093575"/>
              </p:ext>
            </p:extLst>
          </p:nvPr>
        </p:nvGraphicFramePr>
        <p:xfrm>
          <a:off x="671803" y="2368061"/>
          <a:ext cx="7342170" cy="4206169"/>
        </p:xfrm>
        <a:graphic>
          <a:graphicData uri="http://schemas.openxmlformats.org/presentationml/2006/ole">
            <mc:AlternateContent xmlns:mc="http://schemas.openxmlformats.org/markup-compatibility/2006">
              <mc:Choice xmlns:v="urn:schemas-microsoft-com:vml" Requires="v">
                <p:oleObj spid="_x0000_s19458" name="Document" r:id="rId6" imgW="6118475" imgH="3505141" progId="Word.Document.12">
                  <p:embed/>
                </p:oleObj>
              </mc:Choice>
              <mc:Fallback>
                <p:oleObj name="Document" r:id="rId6" imgW="6118475" imgH="3505141" progId="Word.Document.12">
                  <p:embed/>
                  <p:pic>
                    <p:nvPicPr>
                      <p:cNvPr id="14" name="Object 13"/>
                      <p:cNvPicPr/>
                      <p:nvPr/>
                    </p:nvPicPr>
                    <p:blipFill>
                      <a:blip r:embed="rId7"/>
                      <a:stretch>
                        <a:fillRect/>
                      </a:stretch>
                    </p:blipFill>
                    <p:spPr>
                      <a:xfrm>
                        <a:off x="671803" y="2368061"/>
                        <a:ext cx="7342170" cy="4206169"/>
                      </a:xfrm>
                      <a:prstGeom prst="rect">
                        <a:avLst/>
                      </a:prstGeom>
                    </p:spPr>
                  </p:pic>
                </p:oleObj>
              </mc:Fallback>
            </mc:AlternateContent>
          </a:graphicData>
        </a:graphic>
      </p:graphicFrame>
    </p:spTree>
    <p:extLst>
      <p:ext uri="{BB962C8B-B14F-4D97-AF65-F5344CB8AC3E}">
        <p14:creationId xmlns:p14="http://schemas.microsoft.com/office/powerpoint/2010/main" val="114783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srcRect t="30790"/>
          <a:stretch/>
        </p:blipFill>
        <p:spPr>
          <a:xfrm>
            <a:off x="-28764" y="-19050"/>
            <a:ext cx="12220764" cy="2154136"/>
          </a:xfrm>
          <a:prstGeom prst="rect">
            <a:avLst/>
          </a:prstGeom>
        </p:spPr>
      </p:pic>
      <p:pic>
        <p:nvPicPr>
          <p:cNvPr id="6" name="Afbeelding 5"/>
          <p:cNvPicPr>
            <a:picLocks noChangeAspect="1"/>
          </p:cNvPicPr>
          <p:nvPr/>
        </p:nvPicPr>
        <p:blipFill>
          <a:blip r:embed="rId4"/>
          <a:stretch>
            <a:fillRect/>
          </a:stretch>
        </p:blipFill>
        <p:spPr>
          <a:xfrm>
            <a:off x="10832841" y="5568820"/>
            <a:ext cx="1095375" cy="1066800"/>
          </a:xfrm>
          <a:prstGeom prst="rect">
            <a:avLst/>
          </a:prstGeom>
        </p:spPr>
      </p:pic>
      <p:sp>
        <p:nvSpPr>
          <p:cNvPr id="3" name="Ondertitel 2"/>
          <p:cNvSpPr>
            <a:spLocks noGrp="1"/>
          </p:cNvSpPr>
          <p:nvPr>
            <p:ph type="subTitle" idx="1"/>
          </p:nvPr>
        </p:nvSpPr>
        <p:spPr>
          <a:xfrm>
            <a:off x="1774820" y="3112448"/>
            <a:ext cx="9144000" cy="429208"/>
          </a:xfrm>
        </p:spPr>
        <p:txBody>
          <a:bodyPr/>
          <a:lstStyle/>
          <a:p>
            <a:pPr algn="l"/>
            <a:r>
              <a:rPr lang="nl-NL" dirty="0" err="1">
                <a:latin typeface="Open Sans"/>
              </a:rPr>
              <a:t>BusinessInnovation</a:t>
            </a:r>
            <a:r>
              <a:rPr lang="nl-NL" dirty="0">
                <a:latin typeface="Open Sans"/>
              </a:rPr>
              <a:t>@</a:t>
            </a:r>
            <a:r>
              <a:rPr lang="nl-NL" dirty="0" err="1">
                <a:latin typeface="Open Sans"/>
              </a:rPr>
              <a:t>hr.nl</a:t>
            </a:r>
            <a:endParaRPr lang="nl-NL" dirty="0">
              <a:latin typeface="Open Sans"/>
              <a:ea typeface="Open Sans Light" panose="020B0306030504020204" pitchFamily="34" charset="0"/>
              <a:cs typeface="Open Sans Light" panose="020B0306030504020204" pitchFamily="34" charset="0"/>
            </a:endParaRPr>
          </a:p>
        </p:txBody>
      </p:sp>
      <p:sp>
        <p:nvSpPr>
          <p:cNvPr id="7" name="Ondertitel 2"/>
          <p:cNvSpPr txBox="1">
            <a:spLocks/>
          </p:cNvSpPr>
          <p:nvPr/>
        </p:nvSpPr>
        <p:spPr>
          <a:xfrm>
            <a:off x="6329265" y="5748826"/>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6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600" b="1" dirty="0">
                <a:latin typeface="Open Sans Light" panose="020B0306030504020204" pitchFamily="34" charset="0"/>
                <a:ea typeface="Open Sans Light" panose="020B0306030504020204" pitchFamily="34" charset="0"/>
                <a:cs typeface="Open Sans Light" panose="020B0306030504020204" pitchFamily="34" charset="0"/>
              </a:rPr>
            </a:br>
            <a:r>
              <a:rPr lang="nl-NL" sz="16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600" b="1" dirty="0">
                <a:latin typeface="Open Sans Light" panose="020B0306030504020204" pitchFamily="34" charset="0"/>
                <a:ea typeface="Open Sans Light" panose="020B0306030504020204" pitchFamily="34" charset="0"/>
                <a:cs typeface="Open Sans Light" panose="020B0306030504020204" pitchFamily="34" charset="0"/>
              </a:rPr>
            </a:br>
            <a:r>
              <a:rPr lang="nl-NL" sz="16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6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Afbeelding 10"/>
          <p:cNvPicPr>
            <a:picLocks noChangeAspect="1"/>
          </p:cNvPicPr>
          <p:nvPr/>
        </p:nvPicPr>
        <p:blipFill rotWithShape="1">
          <a:blip r:embed="rId5">
            <a:extLst>
              <a:ext uri="{28A0092B-C50C-407E-A947-70E740481C1C}">
                <a14:useLocalDpi xmlns:a14="http://schemas.microsoft.com/office/drawing/2010/main" val="0"/>
              </a:ext>
            </a:extLst>
          </a:blip>
          <a:srcRect l="6516" t="5139" r="63183" b="36111"/>
          <a:stretch/>
        </p:blipFill>
        <p:spPr>
          <a:xfrm>
            <a:off x="661890" y="2791700"/>
            <a:ext cx="1112930" cy="3056943"/>
          </a:xfrm>
          <a:prstGeom prst="rect">
            <a:avLst/>
          </a:prstGeom>
        </p:spPr>
      </p:pic>
      <p:sp>
        <p:nvSpPr>
          <p:cNvPr id="12" name="Ondertitel 2"/>
          <p:cNvSpPr txBox="1">
            <a:spLocks/>
          </p:cNvSpPr>
          <p:nvPr/>
        </p:nvSpPr>
        <p:spPr>
          <a:xfrm>
            <a:off x="1774820" y="4104154"/>
            <a:ext cx="9144000" cy="4292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a:latin typeface="Open Sans Light" panose="020B0306030504020204" pitchFamily="34" charset="0"/>
                <a:ea typeface="Open Sans Light" panose="020B0306030504020204" pitchFamily="34" charset="0"/>
                <a:cs typeface="Open Sans Light" panose="020B0306030504020204" pitchFamily="34" charset="0"/>
              </a:rPr>
              <a:t>@</a:t>
            </a:r>
            <a:r>
              <a:rPr lang="nl-NL" dirty="0" err="1">
                <a:latin typeface="Open Sans Light" panose="020B0306030504020204" pitchFamily="34" charset="0"/>
                <a:ea typeface="Open Sans Light" panose="020B0306030504020204" pitchFamily="34" charset="0"/>
                <a:cs typeface="Open Sans Light" panose="020B0306030504020204" pitchFamily="34" charset="0"/>
              </a:rPr>
              <a:t>KenniscentrumBI</a:t>
            </a:r>
            <a:endParaRPr lang="nl-NL"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Ondertitel 2"/>
          <p:cNvSpPr txBox="1">
            <a:spLocks/>
          </p:cNvSpPr>
          <p:nvPr/>
        </p:nvSpPr>
        <p:spPr>
          <a:xfrm>
            <a:off x="1774820" y="5120128"/>
            <a:ext cx="9144000" cy="4292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err="1">
                <a:latin typeface="Open Sans Light" panose="020B0306030504020204" pitchFamily="34" charset="0"/>
                <a:ea typeface="Open Sans Light" panose="020B0306030504020204" pitchFamily="34" charset="0"/>
                <a:cs typeface="Open Sans Light" panose="020B0306030504020204" pitchFamily="34" charset="0"/>
              </a:rPr>
              <a:t>Facebook.nl</a:t>
            </a:r>
            <a:r>
              <a:rPr lang="nl-NL" dirty="0">
                <a:latin typeface="Open Sans Light" panose="020B0306030504020204" pitchFamily="34" charset="0"/>
                <a:ea typeface="Open Sans Light" panose="020B0306030504020204" pitchFamily="34" charset="0"/>
                <a:cs typeface="Open Sans Light" panose="020B0306030504020204" pitchFamily="34" charset="0"/>
              </a:rPr>
              <a:t>/</a:t>
            </a:r>
            <a:r>
              <a:rPr lang="nl-NL" dirty="0" err="1">
                <a:latin typeface="Open Sans Light" panose="020B0306030504020204" pitchFamily="34" charset="0"/>
                <a:ea typeface="Open Sans Light" panose="020B0306030504020204" pitchFamily="34" charset="0"/>
                <a:cs typeface="Open Sans Light" panose="020B0306030504020204" pitchFamily="34" charset="0"/>
              </a:rPr>
              <a:t>KenniscentrumBI</a:t>
            </a:r>
            <a:endParaRPr lang="nl-NL"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Ondertitel 3"/>
          <p:cNvSpPr txBox="1">
            <a:spLocks/>
          </p:cNvSpPr>
          <p:nvPr/>
        </p:nvSpPr>
        <p:spPr>
          <a:xfrm>
            <a:off x="661890" y="2193155"/>
            <a:ext cx="8609045" cy="51968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3200" dirty="0">
                <a:solidFill>
                  <a:srgbClr val="D30F4C"/>
                </a:solidFill>
                <a:latin typeface="Open Sans Light" panose="020B0306030504020204" pitchFamily="34" charset="0"/>
                <a:ea typeface="Open Sans Light" panose="020B0306030504020204" pitchFamily="34" charset="0"/>
                <a:cs typeface="Open Sans Light" panose="020B0306030504020204" pitchFamily="34" charset="0"/>
              </a:rPr>
              <a:t>Kenniscentrum Business </a:t>
            </a:r>
            <a:r>
              <a:rPr lang="nl-NL" sz="3200" dirty="0" err="1">
                <a:solidFill>
                  <a:srgbClr val="D30F4C"/>
                </a:solidFill>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dirty="0">
              <a:solidFill>
                <a:srgbClr val="D30F4C"/>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1239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4"/>
          <a:stretch>
            <a:fillRect/>
          </a:stretch>
        </p:blipFill>
        <p:spPr>
          <a:xfrm>
            <a:off x="1" y="-23274"/>
            <a:ext cx="12192000" cy="2082621"/>
          </a:xfrm>
          <a:prstGeom prst="rect">
            <a:avLst/>
          </a:prstGeom>
        </p:spPr>
      </p:pic>
      <p:pic>
        <p:nvPicPr>
          <p:cNvPr id="6" name="Afbeelding 5"/>
          <p:cNvPicPr>
            <a:picLocks noChangeAspect="1"/>
          </p:cNvPicPr>
          <p:nvPr/>
        </p:nvPicPr>
        <p:blipFill>
          <a:blip r:embed="rId5"/>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76390770"/>
              </p:ext>
            </p:extLst>
          </p:nvPr>
        </p:nvGraphicFramePr>
        <p:xfrm>
          <a:off x="671803" y="2104263"/>
          <a:ext cx="7342170" cy="4518138"/>
        </p:xfrm>
        <a:graphic>
          <a:graphicData uri="http://schemas.openxmlformats.org/presentationml/2006/ole">
            <mc:AlternateContent xmlns:mc="http://schemas.openxmlformats.org/markup-compatibility/2006">
              <mc:Choice xmlns:v="urn:schemas-microsoft-com:vml" Requires="v">
                <p:oleObj spid="_x0000_s15365" name="Document" r:id="rId6" imgW="6118475" imgH="3765115" progId="Word.Document.12">
                  <p:embed/>
                </p:oleObj>
              </mc:Choice>
              <mc:Fallback>
                <p:oleObj name="Document" r:id="rId6" imgW="6118475" imgH="3765115" progId="Word.Document.12">
                  <p:embed/>
                  <p:pic>
                    <p:nvPicPr>
                      <p:cNvPr id="0" name=""/>
                      <p:cNvPicPr/>
                      <p:nvPr/>
                    </p:nvPicPr>
                    <p:blipFill>
                      <a:blip r:embed="rId7"/>
                      <a:stretch>
                        <a:fillRect/>
                      </a:stretch>
                    </p:blipFill>
                    <p:spPr>
                      <a:xfrm>
                        <a:off x="671803" y="2104263"/>
                        <a:ext cx="7342170" cy="4518138"/>
                      </a:xfrm>
                      <a:prstGeom prst="rect">
                        <a:avLst/>
                      </a:prstGeom>
                    </p:spPr>
                  </p:pic>
                </p:oleObj>
              </mc:Fallback>
            </mc:AlternateContent>
          </a:graphicData>
        </a:graphic>
      </p:graphicFrame>
    </p:spTree>
    <p:extLst>
      <p:ext uri="{BB962C8B-B14F-4D97-AF65-F5344CB8AC3E}">
        <p14:creationId xmlns:p14="http://schemas.microsoft.com/office/powerpoint/2010/main" val="12448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Voorstelrondje</a:t>
            </a:r>
          </a:p>
          <a:p>
            <a:pPr algn="l"/>
            <a:r>
              <a:rPr lang="nl-NL" dirty="0"/>
              <a:t>10 minuten</a:t>
            </a:r>
          </a:p>
          <a:p>
            <a:pPr algn="l"/>
            <a:r>
              <a:rPr lang="nl-NL" dirty="0"/>
              <a:t>Stel jezelf even voor en geef kort aan voor welke organisatie je werkzaam bent en welke functie je hier bekleedt.</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40808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b="1" i="1" dirty="0"/>
          </a:p>
          <a:p>
            <a:pPr algn="l"/>
            <a:r>
              <a:rPr lang="nl-NL" b="1" i="1" dirty="0"/>
              <a:t>Ronde 1 - Opdracht (individueel):</a:t>
            </a:r>
          </a:p>
          <a:p>
            <a:pPr algn="l"/>
            <a:r>
              <a:rPr lang="nl-NL" dirty="0"/>
              <a:t>10 minuten</a:t>
            </a:r>
          </a:p>
          <a:p>
            <a:pPr algn="l"/>
            <a:r>
              <a:rPr lang="nl-NL" dirty="0"/>
              <a:t>Schrijf op post-</a:t>
            </a:r>
            <a:r>
              <a:rPr lang="nl-NL" dirty="0" err="1"/>
              <a:t>its</a:t>
            </a:r>
            <a:r>
              <a:rPr lang="nl-NL" dirty="0"/>
              <a:t> op wat jij graag door met leden van de andere groep samen te werken zou willen bereiken. Probeer zoveel mogelijk, </a:t>
            </a:r>
            <a:r>
              <a:rPr lang="nl-NL" b="1" i="1" dirty="0"/>
              <a:t>concrete</a:t>
            </a:r>
            <a:r>
              <a:rPr lang="nl-NL" dirty="0"/>
              <a:t> en </a:t>
            </a:r>
            <a:r>
              <a:rPr lang="nl-NL" b="1" i="1" dirty="0"/>
              <a:t>meetbare</a:t>
            </a:r>
            <a:r>
              <a:rPr lang="nl-NL" dirty="0"/>
              <a:t> taken of activiteiten te benoemen die je hiermee gedaan zou willen krijgen.</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4184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dirty="0"/>
          </a:p>
          <a:p>
            <a:pPr algn="l"/>
            <a:r>
              <a:rPr lang="nl-NL" dirty="0"/>
              <a:t>Openingsvraag:</a:t>
            </a:r>
          </a:p>
          <a:p>
            <a:pPr algn="l"/>
            <a:r>
              <a:rPr lang="nl-NL" u="sng" dirty="0"/>
              <a:t>Hbo:</a:t>
            </a:r>
          </a:p>
          <a:p>
            <a:pPr algn="l"/>
            <a:r>
              <a:rPr lang="nl-NL" dirty="0"/>
              <a:t>We ‘huren’ een ondernemer of team van ondernemers of medewerkers van een middel- of kleinbedrijf in om …?</a:t>
            </a:r>
          </a:p>
          <a:p>
            <a:pPr algn="l"/>
            <a:endParaRPr lang="nl-NL" dirty="0"/>
          </a:p>
          <a:p>
            <a:pPr algn="l"/>
            <a:r>
              <a:rPr lang="nl-NL" u="sng" dirty="0" err="1"/>
              <a:t>Mkb</a:t>
            </a:r>
            <a:r>
              <a:rPr lang="nl-NL" u="sng" dirty="0"/>
              <a:t>:</a:t>
            </a:r>
          </a:p>
          <a:p>
            <a:pPr algn="l"/>
            <a:r>
              <a:rPr lang="nl-NL" dirty="0"/>
              <a:t>We ‘huren’ een student of een groep studenten, een docent of een onderzoeker van de hogeschool in om …?</a:t>
            </a:r>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7150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endParaRPr lang="nl-NL" dirty="0"/>
          </a:p>
          <a:p>
            <a:pPr algn="l"/>
            <a:r>
              <a:rPr lang="nl-NL" dirty="0"/>
              <a:t>Antwoorden worden samengevat door het </a:t>
            </a:r>
            <a:r>
              <a:rPr lang="nl-NL" b="1" i="1" dirty="0"/>
              <a:t>gewenste</a:t>
            </a:r>
            <a:r>
              <a:rPr lang="nl-NL" dirty="0"/>
              <a:t> resultaat te parafraseren volgens de volgende structuur: </a:t>
            </a:r>
          </a:p>
          <a:p>
            <a:pPr marL="342900" lvl="0" indent="-342900" algn="l">
              <a:buFont typeface="Wingdings" panose="05000000000000000000" pitchFamily="2" charset="2"/>
              <a:buChar char="Ø"/>
            </a:pPr>
            <a:r>
              <a:rPr lang="nl-NL" dirty="0" err="1"/>
              <a:t>Direction</a:t>
            </a:r>
            <a:r>
              <a:rPr lang="nl-NL" dirty="0"/>
              <a:t> of </a:t>
            </a:r>
            <a:r>
              <a:rPr lang="nl-NL" dirty="0" err="1"/>
              <a:t>Improvement</a:t>
            </a:r>
            <a:endParaRPr lang="nl-NL" dirty="0"/>
          </a:p>
          <a:p>
            <a:pPr marL="342900" lvl="0" indent="-342900" algn="l">
              <a:buFont typeface="Wingdings" panose="05000000000000000000" pitchFamily="2" charset="2"/>
              <a:buChar char="Ø"/>
            </a:pPr>
            <a:r>
              <a:rPr lang="nl-NL" dirty="0"/>
              <a:t>Unit of </a:t>
            </a:r>
            <a:r>
              <a:rPr lang="nl-NL" dirty="0" err="1"/>
              <a:t>Measure</a:t>
            </a:r>
            <a:endParaRPr lang="nl-NL" dirty="0"/>
          </a:p>
          <a:p>
            <a:pPr marL="342900" lvl="0" indent="-342900" algn="l">
              <a:buFont typeface="Wingdings" panose="05000000000000000000" pitchFamily="2" charset="2"/>
              <a:buChar char="Ø"/>
            </a:pPr>
            <a:r>
              <a:rPr lang="nl-NL" dirty="0" err="1"/>
              <a:t>Desired</a:t>
            </a:r>
            <a:r>
              <a:rPr lang="nl-NL" dirty="0"/>
              <a:t> </a:t>
            </a:r>
            <a:r>
              <a:rPr lang="nl-NL" dirty="0" err="1"/>
              <a:t>Outcome</a:t>
            </a:r>
            <a:endParaRPr lang="nl-NL" dirty="0"/>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0457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 y="-23274"/>
            <a:ext cx="12192000" cy="2082621"/>
          </a:xfrm>
          <a:prstGeom prst="rect">
            <a:avLst/>
          </a:prstGeom>
        </p:spPr>
      </p:pic>
      <p:pic>
        <p:nvPicPr>
          <p:cNvPr id="6" name="Afbeelding 5"/>
          <p:cNvPicPr>
            <a:picLocks noChangeAspect="1"/>
          </p:cNvPicPr>
          <p:nvPr/>
        </p:nvPicPr>
        <p:blipFill>
          <a:blip r:embed="rId4"/>
          <a:stretch>
            <a:fillRect/>
          </a:stretch>
        </p:blipFill>
        <p:spPr>
          <a:xfrm>
            <a:off x="11122090" y="5775648"/>
            <a:ext cx="746084" cy="726621"/>
          </a:xfrm>
          <a:prstGeom prst="rect">
            <a:avLst/>
          </a:prstGeom>
        </p:spPr>
      </p:pic>
      <p:sp>
        <p:nvSpPr>
          <p:cNvPr id="2" name="Titel 1"/>
          <p:cNvSpPr>
            <a:spLocks noGrp="1"/>
          </p:cNvSpPr>
          <p:nvPr>
            <p:ph type="ctrTitle"/>
          </p:nvPr>
        </p:nvSpPr>
        <p:spPr>
          <a:xfrm>
            <a:off x="671803" y="353790"/>
            <a:ext cx="9144000" cy="830423"/>
          </a:xfrm>
        </p:spPr>
        <p:txBody>
          <a:bodyPr>
            <a:noAutofit/>
          </a:bodyPr>
          <a:lstStyle/>
          <a:p>
            <a:pPr algn="l"/>
            <a:r>
              <a:rPr lang="nl-NL" sz="4000" b="1" dirty="0">
                <a:solidFill>
                  <a:srgbClr val="887663"/>
                </a:solidFill>
                <a:latin typeface="Open Sans Light" panose="020B0306030504020204" pitchFamily="34" charset="0"/>
                <a:ea typeface="Open Sans Light" panose="020B0306030504020204" pitchFamily="34" charset="0"/>
                <a:cs typeface="Open Sans Light" panose="020B0306030504020204" pitchFamily="34" charset="0"/>
              </a:rPr>
              <a:t>Deel 1</a:t>
            </a:r>
          </a:p>
        </p:txBody>
      </p:sp>
      <p:sp>
        <p:nvSpPr>
          <p:cNvPr id="3" name="Ondertitel 2"/>
          <p:cNvSpPr>
            <a:spLocks noGrp="1"/>
          </p:cNvSpPr>
          <p:nvPr>
            <p:ph type="subTitle" idx="1"/>
          </p:nvPr>
        </p:nvSpPr>
        <p:spPr>
          <a:xfrm>
            <a:off x="671802" y="2059347"/>
            <a:ext cx="9580029" cy="3820838"/>
          </a:xfrm>
        </p:spPr>
        <p:txBody>
          <a:bodyPr>
            <a:normAutofit/>
          </a:bodyPr>
          <a:lstStyle/>
          <a:p>
            <a:pPr algn="l"/>
            <a:r>
              <a:rPr lang="nl-NL" dirty="0"/>
              <a:t>Voorbeeld hbo:</a:t>
            </a:r>
          </a:p>
          <a:p>
            <a:pPr algn="l"/>
            <a:endParaRPr lang="nl-NL" dirty="0"/>
          </a:p>
        </p:txBody>
      </p:sp>
      <p:sp>
        <p:nvSpPr>
          <p:cNvPr id="7" name="Ondertitel 2"/>
          <p:cNvSpPr txBox="1">
            <a:spLocks/>
          </p:cNvSpPr>
          <p:nvPr/>
        </p:nvSpPr>
        <p:spPr>
          <a:xfrm>
            <a:off x="6618514" y="5822303"/>
            <a:ext cx="4503576" cy="800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Kenniscentrum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a:latin typeface="Open Sans Light" panose="020B0306030504020204" pitchFamily="34" charset="0"/>
                <a:ea typeface="Open Sans Light" panose="020B0306030504020204" pitchFamily="34" charset="0"/>
                <a:cs typeface="Open Sans Light" panose="020B0306030504020204" pitchFamily="34" charset="0"/>
              </a:rPr>
              <a:t>Business </a:t>
            </a:r>
            <a:br>
              <a:rPr lang="nl-NL" sz="1400" b="1" dirty="0">
                <a:latin typeface="Open Sans Light" panose="020B0306030504020204" pitchFamily="34" charset="0"/>
                <a:ea typeface="Open Sans Light" panose="020B0306030504020204" pitchFamily="34" charset="0"/>
                <a:cs typeface="Open Sans Light" panose="020B0306030504020204" pitchFamily="34" charset="0"/>
              </a:rPr>
            </a:br>
            <a:r>
              <a:rPr lang="nl-NL" sz="1400" b="1" dirty="0" err="1">
                <a:latin typeface="Open Sans Light" panose="020B0306030504020204" pitchFamily="34" charset="0"/>
                <a:ea typeface="Open Sans Light" panose="020B0306030504020204" pitchFamily="34" charset="0"/>
                <a:cs typeface="Open Sans Light" panose="020B0306030504020204" pitchFamily="34" charset="0"/>
              </a:rPr>
              <a:t>Innovation</a:t>
            </a:r>
            <a:endParaRPr lang="nl-NL"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Afbeelding 4">
            <a:extLst>
              <a:ext uri="{FF2B5EF4-FFF2-40B4-BE49-F238E27FC236}">
                <a16:creationId xmlns:a16="http://schemas.microsoft.com/office/drawing/2014/main" id="{3BFC3C0F-47E9-47B0-8508-117D9CD967E9}"/>
              </a:ext>
            </a:extLst>
          </p:cNvPr>
          <p:cNvPicPr>
            <a:picLocks noChangeAspect="1"/>
          </p:cNvPicPr>
          <p:nvPr/>
        </p:nvPicPr>
        <p:blipFill>
          <a:blip r:embed="rId5"/>
          <a:stretch>
            <a:fillRect/>
          </a:stretch>
        </p:blipFill>
        <p:spPr>
          <a:xfrm>
            <a:off x="788603" y="2698863"/>
            <a:ext cx="6118098" cy="3923538"/>
          </a:xfrm>
          <a:prstGeom prst="rect">
            <a:avLst/>
          </a:prstGeom>
        </p:spPr>
      </p:pic>
    </p:spTree>
    <p:extLst>
      <p:ext uri="{BB962C8B-B14F-4D97-AF65-F5344CB8AC3E}">
        <p14:creationId xmlns:p14="http://schemas.microsoft.com/office/powerpoint/2010/main" val="3306199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1784</Words>
  <Application>Microsoft Office PowerPoint</Application>
  <PresentationFormat>Breedbeeld</PresentationFormat>
  <Paragraphs>258</Paragraphs>
  <Slides>32</Slides>
  <Notes>32</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2</vt:i4>
      </vt:variant>
      <vt:variant>
        <vt:lpstr>Diatitels</vt:lpstr>
      </vt:variant>
      <vt:variant>
        <vt:i4>32</vt:i4>
      </vt:variant>
    </vt:vector>
  </HeadingPairs>
  <TitlesOfParts>
    <vt:vector size="41" baseType="lpstr">
      <vt:lpstr>Arial</vt:lpstr>
      <vt:lpstr>Calibri</vt:lpstr>
      <vt:lpstr>Calibri Light</vt:lpstr>
      <vt:lpstr>Open Sans</vt:lpstr>
      <vt:lpstr>Open Sans Light</vt:lpstr>
      <vt:lpstr>Wingdings</vt:lpstr>
      <vt:lpstr>Kantoorthema</vt:lpstr>
      <vt:lpstr>Worksheet</vt:lpstr>
      <vt:lpstr>Microsoft Word-document</vt:lpstr>
      <vt:lpstr>Workshop</vt:lpstr>
      <vt:lpstr>Agenda</vt:lpstr>
      <vt:lpstr>Opzet</vt:lpstr>
      <vt:lpstr>Deel 1</vt:lpstr>
      <vt:lpstr>Deel 1</vt:lpstr>
      <vt:lpstr>Deel 1</vt:lpstr>
      <vt:lpstr>Deel 1</vt:lpstr>
      <vt:lpstr>Deel 1</vt:lpstr>
      <vt:lpstr>Deel 1</vt:lpstr>
      <vt:lpstr>Deel 1</vt:lpstr>
      <vt:lpstr>Deel 1</vt:lpstr>
      <vt:lpstr>Deel 1</vt:lpstr>
      <vt:lpstr>Deel 1</vt:lpstr>
      <vt:lpstr>Deel 1</vt:lpstr>
      <vt:lpstr>Deel 1</vt:lpstr>
      <vt:lpstr>Deel 1</vt:lpstr>
      <vt:lpstr>Pauze</vt:lpstr>
      <vt:lpstr>Deel 2</vt:lpstr>
      <vt:lpstr>Deel 2</vt:lpstr>
      <vt:lpstr>Deel 2</vt:lpstr>
      <vt:lpstr>Deel 2</vt:lpstr>
      <vt:lpstr>Deel 2</vt:lpstr>
      <vt:lpstr>Deel 3</vt:lpstr>
      <vt:lpstr>Deel 3</vt:lpstr>
      <vt:lpstr>Deel 3</vt:lpstr>
      <vt:lpstr>Deel 3</vt:lpstr>
      <vt:lpstr>Deel 3</vt:lpstr>
      <vt:lpstr>Deel 3</vt:lpstr>
      <vt:lpstr>Deel 3</vt:lpstr>
      <vt:lpstr>Deel 3</vt:lpstr>
      <vt:lpstr>Afronding</vt:lpstr>
      <vt:lpstr>PowerPoint-presentatie</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Vaartjes, G.A.</dc:creator>
  <cp:lastModifiedBy>Priem, M. (Martijn)</cp:lastModifiedBy>
  <cp:revision>360</cp:revision>
  <cp:lastPrinted>2017-06-28T06:58:04Z</cp:lastPrinted>
  <dcterms:created xsi:type="dcterms:W3CDTF">2014-10-31T11:30:41Z</dcterms:created>
  <dcterms:modified xsi:type="dcterms:W3CDTF">2018-07-06T11:50:45Z</dcterms:modified>
</cp:coreProperties>
</file>